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257" r:id="rId6"/>
    <p:sldId id="272" r:id="rId7"/>
    <p:sldId id="277" r:id="rId8"/>
    <p:sldId id="278" r:id="rId9"/>
    <p:sldId id="260" r:id="rId10"/>
    <p:sldId id="279" r:id="rId11"/>
    <p:sldId id="289" r:id="rId12"/>
    <p:sldId id="281" r:id="rId13"/>
    <p:sldId id="282" r:id="rId14"/>
    <p:sldId id="283" r:id="rId15"/>
    <p:sldId id="285" r:id="rId16"/>
    <p:sldId id="286" r:id="rId17"/>
    <p:sldId id="287" r:id="rId18"/>
    <p:sldId id="288" r:id="rId19"/>
    <p:sldId id="284" r:id="rId20"/>
    <p:sldId id="270" r:id="rId21"/>
    <p:sldId id="259" r:id="rId22"/>
    <p:sldId id="269" r:id="rId23"/>
    <p:sldId id="263" r:id="rId24"/>
    <p:sldId id="274" r:id="rId25"/>
    <p:sldId id="275" r:id="rId26"/>
    <p:sldId id="276" r:id="rId27"/>
    <p:sldId id="273" r:id="rId28"/>
    <p:sldId id="261" r:id="rId29"/>
    <p:sldId id="271" r:id="rId30"/>
    <p:sldId id="262" r:id="rId31"/>
    <p:sldId id="266" r:id="rId32"/>
    <p:sldId id="267" r:id="rId33"/>
    <p:sldId id="290" r:id="rId3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17280B21-003A-40D1-B22F-A0F25191CC77}">
          <p14:sldIdLst>
            <p14:sldId id="256"/>
            <p14:sldId id="257"/>
            <p14:sldId id="272"/>
            <p14:sldId id="277"/>
            <p14:sldId id="278"/>
            <p14:sldId id="260"/>
            <p14:sldId id="279"/>
          </p14:sldIdLst>
        </p14:section>
        <p14:section name="Inndeling uten navn" id="{8DC5AE04-9065-4B91-8A5D-D81629810DAB}">
          <p14:sldIdLst>
            <p14:sldId id="289"/>
            <p14:sldId id="281"/>
            <p14:sldId id="282"/>
            <p14:sldId id="283"/>
            <p14:sldId id="285"/>
            <p14:sldId id="286"/>
            <p14:sldId id="287"/>
            <p14:sldId id="288"/>
            <p14:sldId id="284"/>
            <p14:sldId id="270"/>
            <p14:sldId id="259"/>
            <p14:sldId id="269"/>
            <p14:sldId id="263"/>
            <p14:sldId id="274"/>
            <p14:sldId id="275"/>
            <p14:sldId id="276"/>
            <p14:sldId id="273"/>
            <p14:sldId id="261"/>
            <p14:sldId id="271"/>
            <p14:sldId id="262"/>
            <p14:sldId id="266"/>
            <p14:sldId id="267"/>
            <p14:sldId id="2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Olsen" initials="MO" lastIdx="1" clrIdx="0">
    <p:extLst>
      <p:ext uri="{19B8F6BF-5375-455C-9EA6-DF929625EA0E}">
        <p15:presenceInfo xmlns:p15="http://schemas.microsoft.com/office/powerpoint/2012/main" userId="5aa03766423ffd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A4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2"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notesViewPr>
    <p:cSldViewPr snapToGrid="0">
      <p:cViewPr>
        <p:scale>
          <a:sx n="60" d="100"/>
          <a:sy n="60" d="100"/>
        </p:scale>
        <p:origin x="276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Olsen" userId="5aa03766423ffda4" providerId="LiveId" clId="{9273DDCE-B45C-45CB-983D-36E0477D815D}"/>
    <pc:docChg chg="custSel modSld">
      <pc:chgData name="Monica Olsen" userId="5aa03766423ffda4" providerId="LiveId" clId="{9273DDCE-B45C-45CB-983D-36E0477D815D}" dt="2023-04-12T09:20:32.029" v="1114" actId="313"/>
      <pc:docMkLst>
        <pc:docMk/>
      </pc:docMkLst>
      <pc:sldChg chg="modSp modAnim">
        <pc:chgData name="Monica Olsen" userId="5aa03766423ffda4" providerId="LiveId" clId="{9273DDCE-B45C-45CB-983D-36E0477D815D}" dt="2023-04-12T04:41:34.365" v="369" actId="20577"/>
        <pc:sldMkLst>
          <pc:docMk/>
          <pc:sldMk cId="2948020041" sldId="260"/>
        </pc:sldMkLst>
        <pc:spChg chg="mod">
          <ac:chgData name="Monica Olsen" userId="5aa03766423ffda4" providerId="LiveId" clId="{9273DDCE-B45C-45CB-983D-36E0477D815D}" dt="2023-04-12T04:41:34.365" v="369" actId="20577"/>
          <ac:spMkLst>
            <pc:docMk/>
            <pc:sldMk cId="2948020041" sldId="260"/>
            <ac:spMk id="7" creationId="{00000000-0000-0000-0000-000000000000}"/>
          </ac:spMkLst>
        </pc:spChg>
      </pc:sldChg>
      <pc:sldChg chg="modSp mod">
        <pc:chgData name="Monica Olsen" userId="5aa03766423ffda4" providerId="LiveId" clId="{9273DDCE-B45C-45CB-983D-36E0477D815D}" dt="2023-04-10T11:23:10.182" v="49" actId="20577"/>
        <pc:sldMkLst>
          <pc:docMk/>
          <pc:sldMk cId="695630961" sldId="262"/>
        </pc:sldMkLst>
        <pc:spChg chg="mod">
          <ac:chgData name="Monica Olsen" userId="5aa03766423ffda4" providerId="LiveId" clId="{9273DDCE-B45C-45CB-983D-36E0477D815D}" dt="2023-04-10T11:23:10.182" v="49" actId="20577"/>
          <ac:spMkLst>
            <pc:docMk/>
            <pc:sldMk cId="695630961" sldId="262"/>
            <ac:spMk id="5" creationId="{6315B744-369F-CE15-99F4-F35E16FF849B}"/>
          </ac:spMkLst>
        </pc:spChg>
      </pc:sldChg>
      <pc:sldChg chg="modSp mod">
        <pc:chgData name="Monica Olsen" userId="5aa03766423ffda4" providerId="LiveId" clId="{9273DDCE-B45C-45CB-983D-36E0477D815D}" dt="2023-04-12T05:06:31.924" v="788" actId="20577"/>
        <pc:sldMkLst>
          <pc:docMk/>
          <pc:sldMk cId="364328294" sldId="266"/>
        </pc:sldMkLst>
        <pc:spChg chg="mod">
          <ac:chgData name="Monica Olsen" userId="5aa03766423ffda4" providerId="LiveId" clId="{9273DDCE-B45C-45CB-983D-36E0477D815D}" dt="2023-04-12T05:06:31.924" v="788" actId="20577"/>
          <ac:spMkLst>
            <pc:docMk/>
            <pc:sldMk cId="364328294" sldId="266"/>
            <ac:spMk id="4" creationId="{624577F2-9D33-F116-C246-A018FD2B9B49}"/>
          </ac:spMkLst>
        </pc:spChg>
        <pc:spChg chg="mod">
          <ac:chgData name="Monica Olsen" userId="5aa03766423ffda4" providerId="LiveId" clId="{9273DDCE-B45C-45CB-983D-36E0477D815D}" dt="2023-04-12T05:05:43.129" v="783" actId="255"/>
          <ac:spMkLst>
            <pc:docMk/>
            <pc:sldMk cId="364328294" sldId="266"/>
            <ac:spMk id="15" creationId="{15BA7D3D-D410-63DA-DC0C-52932C9E81F7}"/>
          </ac:spMkLst>
        </pc:spChg>
      </pc:sldChg>
      <pc:sldChg chg="modSp mod">
        <pc:chgData name="Monica Olsen" userId="5aa03766423ffda4" providerId="LiveId" clId="{9273DDCE-B45C-45CB-983D-36E0477D815D}" dt="2023-04-12T05:08:30.840" v="796" actId="20577"/>
        <pc:sldMkLst>
          <pc:docMk/>
          <pc:sldMk cId="2834398347" sldId="267"/>
        </pc:sldMkLst>
        <pc:spChg chg="mod">
          <ac:chgData name="Monica Olsen" userId="5aa03766423ffda4" providerId="LiveId" clId="{9273DDCE-B45C-45CB-983D-36E0477D815D}" dt="2023-04-12T05:08:30.840" v="796" actId="20577"/>
          <ac:spMkLst>
            <pc:docMk/>
            <pc:sldMk cId="2834398347" sldId="267"/>
            <ac:spMk id="12" creationId="{F5F7EA81-35B7-6BFA-B6AA-BF978618B4BD}"/>
          </ac:spMkLst>
        </pc:spChg>
      </pc:sldChg>
      <pc:sldChg chg="modSp mod">
        <pc:chgData name="Monica Olsen" userId="5aa03766423ffda4" providerId="LiveId" clId="{9273DDCE-B45C-45CB-983D-36E0477D815D}" dt="2023-04-12T04:26:19.305" v="176" actId="255"/>
        <pc:sldMkLst>
          <pc:docMk/>
          <pc:sldMk cId="3757025899" sldId="271"/>
        </pc:sldMkLst>
        <pc:spChg chg="mod">
          <ac:chgData name="Monica Olsen" userId="5aa03766423ffda4" providerId="LiveId" clId="{9273DDCE-B45C-45CB-983D-36E0477D815D}" dt="2023-04-12T04:25:20.513" v="174" actId="313"/>
          <ac:spMkLst>
            <pc:docMk/>
            <pc:sldMk cId="3757025899" sldId="271"/>
            <ac:spMk id="4" creationId="{33B1504E-C8A0-3A77-2A6B-C394EA79FF50}"/>
          </ac:spMkLst>
        </pc:spChg>
        <pc:spChg chg="mod">
          <ac:chgData name="Monica Olsen" userId="5aa03766423ffda4" providerId="LiveId" clId="{9273DDCE-B45C-45CB-983D-36E0477D815D}" dt="2023-04-12T04:26:19.305" v="176" actId="255"/>
          <ac:spMkLst>
            <pc:docMk/>
            <pc:sldMk cId="3757025899" sldId="271"/>
            <ac:spMk id="5" creationId="{ACABC04F-3ACB-49EF-9454-B9F28E479935}"/>
          </ac:spMkLst>
        </pc:spChg>
      </pc:sldChg>
      <pc:sldChg chg="modSp mod">
        <pc:chgData name="Monica Olsen" userId="5aa03766423ffda4" providerId="LiveId" clId="{9273DDCE-B45C-45CB-983D-36E0477D815D}" dt="2023-04-12T05:03:38.818" v="779" actId="207"/>
        <pc:sldMkLst>
          <pc:docMk/>
          <pc:sldMk cId="3112989532" sldId="273"/>
        </pc:sldMkLst>
        <pc:spChg chg="mod">
          <ac:chgData name="Monica Olsen" userId="5aa03766423ffda4" providerId="LiveId" clId="{9273DDCE-B45C-45CB-983D-36E0477D815D}" dt="2023-04-12T05:03:38.818" v="779" actId="207"/>
          <ac:spMkLst>
            <pc:docMk/>
            <pc:sldMk cId="3112989532" sldId="273"/>
            <ac:spMk id="3" creationId="{112D81EE-7417-3048-47B6-579084ABBF8E}"/>
          </ac:spMkLst>
        </pc:spChg>
        <pc:spChg chg="mod">
          <ac:chgData name="Monica Olsen" userId="5aa03766423ffda4" providerId="LiveId" clId="{9273DDCE-B45C-45CB-983D-36E0477D815D}" dt="2023-04-12T04:23:48.193" v="171" actId="113"/>
          <ac:spMkLst>
            <pc:docMk/>
            <pc:sldMk cId="3112989532" sldId="273"/>
            <ac:spMk id="4" creationId="{A992E316-2F2B-684B-8FA2-75468DD90242}"/>
          </ac:spMkLst>
        </pc:spChg>
        <pc:spChg chg="mod">
          <ac:chgData name="Monica Olsen" userId="5aa03766423ffda4" providerId="LiveId" clId="{9273DDCE-B45C-45CB-983D-36E0477D815D}" dt="2023-04-12T04:24:07.765" v="173" actId="113"/>
          <ac:spMkLst>
            <pc:docMk/>
            <pc:sldMk cId="3112989532" sldId="273"/>
            <ac:spMk id="6" creationId="{E2BF17DC-4D15-3F2F-20D3-AC65BAEF503D}"/>
          </ac:spMkLst>
        </pc:spChg>
      </pc:sldChg>
      <pc:sldChg chg="modSp mod">
        <pc:chgData name="Monica Olsen" userId="5aa03766423ffda4" providerId="LiveId" clId="{9273DDCE-B45C-45CB-983D-36E0477D815D}" dt="2023-04-12T04:55:23.945" v="615" actId="20577"/>
        <pc:sldMkLst>
          <pc:docMk/>
          <pc:sldMk cId="122668496" sldId="274"/>
        </pc:sldMkLst>
        <pc:spChg chg="mod">
          <ac:chgData name="Monica Olsen" userId="5aa03766423ffda4" providerId="LiveId" clId="{9273DDCE-B45C-45CB-983D-36E0477D815D}" dt="2023-04-12T04:55:23.945" v="615" actId="20577"/>
          <ac:spMkLst>
            <pc:docMk/>
            <pc:sldMk cId="122668496" sldId="274"/>
            <ac:spMk id="8" creationId="{4F9E86E1-1233-7097-D378-01A8DD69E6D1}"/>
          </ac:spMkLst>
        </pc:spChg>
      </pc:sldChg>
      <pc:sldChg chg="modSp mod">
        <pc:chgData name="Monica Olsen" userId="5aa03766423ffda4" providerId="LiveId" clId="{9273DDCE-B45C-45CB-983D-36E0477D815D}" dt="2023-04-12T05:00:20.929" v="752" actId="20577"/>
        <pc:sldMkLst>
          <pc:docMk/>
          <pc:sldMk cId="3001041803" sldId="275"/>
        </pc:sldMkLst>
        <pc:spChg chg="mod">
          <ac:chgData name="Monica Olsen" userId="5aa03766423ffda4" providerId="LiveId" clId="{9273DDCE-B45C-45CB-983D-36E0477D815D}" dt="2023-04-12T05:00:20.929" v="752" actId="20577"/>
          <ac:spMkLst>
            <pc:docMk/>
            <pc:sldMk cId="3001041803" sldId="275"/>
            <ac:spMk id="4" creationId="{86C1D2F3-3DF0-FDE7-B6D8-B70CAEA27178}"/>
          </ac:spMkLst>
        </pc:spChg>
      </pc:sldChg>
      <pc:sldChg chg="modSp mod">
        <pc:chgData name="Monica Olsen" userId="5aa03766423ffda4" providerId="LiveId" clId="{9273DDCE-B45C-45CB-983D-36E0477D815D}" dt="2023-04-12T09:20:32.029" v="1114" actId="313"/>
        <pc:sldMkLst>
          <pc:docMk/>
          <pc:sldMk cId="942353518" sldId="276"/>
        </pc:sldMkLst>
        <pc:spChg chg="mod">
          <ac:chgData name="Monica Olsen" userId="5aa03766423ffda4" providerId="LiveId" clId="{9273DDCE-B45C-45CB-983D-36E0477D815D}" dt="2023-04-12T09:20:32.029" v="1114" actId="313"/>
          <ac:spMkLst>
            <pc:docMk/>
            <pc:sldMk cId="942353518" sldId="276"/>
            <ac:spMk id="4" creationId="{A197E2B2-BC72-BFDD-5303-326EA7F56FC9}"/>
          </ac:spMkLst>
        </pc:spChg>
      </pc:sldChg>
      <pc:sldChg chg="modSp mod">
        <pc:chgData name="Monica Olsen" userId="5aa03766423ffda4" providerId="LiveId" clId="{9273DDCE-B45C-45CB-983D-36E0477D815D}" dt="2023-04-12T04:32:16.014" v="276" actId="20577"/>
        <pc:sldMkLst>
          <pc:docMk/>
          <pc:sldMk cId="1271348771" sldId="277"/>
        </pc:sldMkLst>
        <pc:spChg chg="mod">
          <ac:chgData name="Monica Olsen" userId="5aa03766423ffda4" providerId="LiveId" clId="{9273DDCE-B45C-45CB-983D-36E0477D815D}" dt="2023-04-12T04:32:16.014" v="276" actId="20577"/>
          <ac:spMkLst>
            <pc:docMk/>
            <pc:sldMk cId="1271348771" sldId="277"/>
            <ac:spMk id="4" creationId="{9451D737-C885-C2D9-1B94-8088F6BED33D}"/>
          </ac:spMkLst>
        </pc:spChg>
      </pc:sldChg>
      <pc:sldChg chg="modSp mod">
        <pc:chgData name="Monica Olsen" userId="5aa03766423ffda4" providerId="LiveId" clId="{9273DDCE-B45C-45CB-983D-36E0477D815D}" dt="2023-04-12T04:33:52.275" v="277" actId="20577"/>
        <pc:sldMkLst>
          <pc:docMk/>
          <pc:sldMk cId="1496691891" sldId="278"/>
        </pc:sldMkLst>
        <pc:spChg chg="mod">
          <ac:chgData name="Monica Olsen" userId="5aa03766423ffda4" providerId="LiveId" clId="{9273DDCE-B45C-45CB-983D-36E0477D815D}" dt="2023-04-12T04:33:52.275" v="277" actId="20577"/>
          <ac:spMkLst>
            <pc:docMk/>
            <pc:sldMk cId="1496691891" sldId="278"/>
            <ac:spMk id="4" creationId="{31C1096B-BAEF-8398-D2D7-24750E6F476B}"/>
          </ac:spMkLst>
        </pc:spChg>
      </pc:sldChg>
      <pc:sldChg chg="modSp mod">
        <pc:chgData name="Monica Olsen" userId="5aa03766423ffda4" providerId="LiveId" clId="{9273DDCE-B45C-45CB-983D-36E0477D815D}" dt="2023-04-12T09:19:31.622" v="1113" actId="313"/>
        <pc:sldMkLst>
          <pc:docMk/>
          <pc:sldMk cId="4081105480" sldId="279"/>
        </pc:sldMkLst>
        <pc:spChg chg="mod">
          <ac:chgData name="Monica Olsen" userId="5aa03766423ffda4" providerId="LiveId" clId="{9273DDCE-B45C-45CB-983D-36E0477D815D}" dt="2023-04-12T09:19:31.622" v="1113" actId="313"/>
          <ac:spMkLst>
            <pc:docMk/>
            <pc:sldMk cId="4081105480" sldId="279"/>
            <ac:spMk id="6" creationId="{1890ACAD-E600-F2DA-C4C1-32824DBB6E91}"/>
          </ac:spMkLst>
        </pc:spChg>
      </pc:sldChg>
      <pc:sldChg chg="modSp mod">
        <pc:chgData name="Monica Olsen" userId="5aa03766423ffda4" providerId="LiveId" clId="{9273DDCE-B45C-45CB-983D-36E0477D815D}" dt="2023-04-12T04:44:13.300" v="385" actId="20577"/>
        <pc:sldMkLst>
          <pc:docMk/>
          <pc:sldMk cId="3825077018" sldId="281"/>
        </pc:sldMkLst>
        <pc:spChg chg="mod">
          <ac:chgData name="Monica Olsen" userId="5aa03766423ffda4" providerId="LiveId" clId="{9273DDCE-B45C-45CB-983D-36E0477D815D}" dt="2023-04-12T04:44:13.300" v="385" actId="20577"/>
          <ac:spMkLst>
            <pc:docMk/>
            <pc:sldMk cId="3825077018" sldId="281"/>
            <ac:spMk id="4" creationId="{1CD58269-561F-0B06-0B3F-3DFBAF06E162}"/>
          </ac:spMkLst>
        </pc:spChg>
      </pc:sldChg>
      <pc:sldChg chg="modSp mod">
        <pc:chgData name="Monica Olsen" userId="5aa03766423ffda4" providerId="LiveId" clId="{9273DDCE-B45C-45CB-983D-36E0477D815D}" dt="2023-04-12T04:48:57.937" v="561" actId="20577"/>
        <pc:sldMkLst>
          <pc:docMk/>
          <pc:sldMk cId="313077432" sldId="282"/>
        </pc:sldMkLst>
        <pc:spChg chg="mod">
          <ac:chgData name="Monica Olsen" userId="5aa03766423ffda4" providerId="LiveId" clId="{9273DDCE-B45C-45CB-983D-36E0477D815D}" dt="2023-04-12T04:48:57.937" v="561" actId="20577"/>
          <ac:spMkLst>
            <pc:docMk/>
            <pc:sldMk cId="313077432" sldId="282"/>
            <ac:spMk id="4" creationId="{E6AD6D68-1D7B-598E-37D6-91A045D84856}"/>
          </ac:spMkLst>
        </pc:spChg>
      </pc:sldChg>
      <pc:sldChg chg="modSp mod">
        <pc:chgData name="Monica Olsen" userId="5aa03766423ffda4" providerId="LiveId" clId="{9273DDCE-B45C-45CB-983D-36E0477D815D}" dt="2023-04-12T04:19:28.495" v="96" actId="113"/>
        <pc:sldMkLst>
          <pc:docMk/>
          <pc:sldMk cId="2495160159" sldId="284"/>
        </pc:sldMkLst>
        <pc:spChg chg="mod">
          <ac:chgData name="Monica Olsen" userId="5aa03766423ffda4" providerId="LiveId" clId="{9273DDCE-B45C-45CB-983D-36E0477D815D}" dt="2023-04-12T04:19:28.495" v="96" actId="113"/>
          <ac:spMkLst>
            <pc:docMk/>
            <pc:sldMk cId="2495160159" sldId="284"/>
            <ac:spMk id="4" creationId="{41A97C85-536E-3370-BBFE-AA250ACC5171}"/>
          </ac:spMkLst>
        </pc:spChg>
      </pc:sldChg>
      <pc:sldChg chg="modSp mod">
        <pc:chgData name="Monica Olsen" userId="5aa03766423ffda4" providerId="LiveId" clId="{9273DDCE-B45C-45CB-983D-36E0477D815D}" dt="2023-04-12T04:50:24.630" v="562" actId="313"/>
        <pc:sldMkLst>
          <pc:docMk/>
          <pc:sldMk cId="3229243201" sldId="285"/>
        </pc:sldMkLst>
        <pc:spChg chg="mod">
          <ac:chgData name="Monica Olsen" userId="5aa03766423ffda4" providerId="LiveId" clId="{9273DDCE-B45C-45CB-983D-36E0477D815D}" dt="2023-04-12T04:50:24.630" v="562" actId="313"/>
          <ac:spMkLst>
            <pc:docMk/>
            <pc:sldMk cId="3229243201" sldId="285"/>
            <ac:spMk id="4" creationId="{2BDA9AA3-B70D-1883-4C93-E00261534E82}"/>
          </ac:spMkLst>
        </pc:spChg>
      </pc:sldChg>
      <pc:sldChg chg="modSp mod">
        <pc:chgData name="Monica Olsen" userId="5aa03766423ffda4" providerId="LiveId" clId="{9273DDCE-B45C-45CB-983D-36E0477D815D}" dt="2023-04-12T04:50:41.051" v="564" actId="313"/>
        <pc:sldMkLst>
          <pc:docMk/>
          <pc:sldMk cId="1982086454" sldId="286"/>
        </pc:sldMkLst>
        <pc:spChg chg="mod">
          <ac:chgData name="Monica Olsen" userId="5aa03766423ffda4" providerId="LiveId" clId="{9273DDCE-B45C-45CB-983D-36E0477D815D}" dt="2023-04-12T04:50:41.051" v="564" actId="313"/>
          <ac:spMkLst>
            <pc:docMk/>
            <pc:sldMk cId="1982086454" sldId="286"/>
            <ac:spMk id="4" creationId="{330838BB-96C5-82E6-7B71-E9F40D2CFB20}"/>
          </ac:spMkLst>
        </pc:spChg>
      </pc:sldChg>
      <pc:sldChg chg="modSp mod">
        <pc:chgData name="Monica Olsen" userId="5aa03766423ffda4" providerId="LiveId" clId="{9273DDCE-B45C-45CB-983D-36E0477D815D}" dt="2023-04-12T04:16:11.932" v="84" actId="20577"/>
        <pc:sldMkLst>
          <pc:docMk/>
          <pc:sldMk cId="122350191" sldId="287"/>
        </pc:sldMkLst>
        <pc:spChg chg="mod">
          <ac:chgData name="Monica Olsen" userId="5aa03766423ffda4" providerId="LiveId" clId="{9273DDCE-B45C-45CB-983D-36E0477D815D}" dt="2023-04-12T04:15:40.263" v="83" actId="20577"/>
          <ac:spMkLst>
            <pc:docMk/>
            <pc:sldMk cId="122350191" sldId="287"/>
            <ac:spMk id="2" creationId="{A40CAFBC-3EFE-A316-3DED-14825B59F53A}"/>
          </ac:spMkLst>
        </pc:spChg>
        <pc:spChg chg="mod">
          <ac:chgData name="Monica Olsen" userId="5aa03766423ffda4" providerId="LiveId" clId="{9273DDCE-B45C-45CB-983D-36E0477D815D}" dt="2023-04-12T04:16:11.932" v="84" actId="20577"/>
          <ac:spMkLst>
            <pc:docMk/>
            <pc:sldMk cId="122350191" sldId="287"/>
            <ac:spMk id="4" creationId="{57CA0227-9ADC-1C48-609F-13B763F43010}"/>
          </ac:spMkLst>
        </pc:spChg>
      </pc:sldChg>
      <pc:sldChg chg="modSp mod">
        <pc:chgData name="Monica Olsen" userId="5aa03766423ffda4" providerId="LiveId" clId="{9273DDCE-B45C-45CB-983D-36E0477D815D}" dt="2023-04-12T04:53:08.615" v="607" actId="20577"/>
        <pc:sldMkLst>
          <pc:docMk/>
          <pc:sldMk cId="3236068653" sldId="288"/>
        </pc:sldMkLst>
        <pc:spChg chg="mod">
          <ac:chgData name="Monica Olsen" userId="5aa03766423ffda4" providerId="LiveId" clId="{9273DDCE-B45C-45CB-983D-36E0477D815D}" dt="2023-04-12T04:53:08.615" v="607" actId="20577"/>
          <ac:spMkLst>
            <pc:docMk/>
            <pc:sldMk cId="3236068653" sldId="288"/>
            <ac:spMk id="4" creationId="{ED435289-49F9-919D-C5B3-B22B3447694C}"/>
          </ac:spMkLst>
        </pc:spChg>
      </pc:sldChg>
      <pc:sldChg chg="modSp mod">
        <pc:chgData name="Monica Olsen" userId="5aa03766423ffda4" providerId="LiveId" clId="{9273DDCE-B45C-45CB-983D-36E0477D815D}" dt="2023-04-12T06:26:11.039" v="928" actId="20577"/>
        <pc:sldMkLst>
          <pc:docMk/>
          <pc:sldMk cId="2892179542" sldId="290"/>
        </pc:sldMkLst>
        <pc:spChg chg="mod">
          <ac:chgData name="Monica Olsen" userId="5aa03766423ffda4" providerId="LiveId" clId="{9273DDCE-B45C-45CB-983D-36E0477D815D}" dt="2023-04-12T06:26:11.039" v="928" actId="20577"/>
          <ac:spMkLst>
            <pc:docMk/>
            <pc:sldMk cId="2892179542" sldId="290"/>
            <ac:spMk id="5" creationId="{577EB09C-0113-1950-C7E5-CFE153A9F25C}"/>
          </ac:spMkLst>
        </pc:spChg>
        <pc:picChg chg="mod">
          <ac:chgData name="Monica Olsen" userId="5aa03766423ffda4" providerId="LiveId" clId="{9273DDCE-B45C-45CB-983D-36E0477D815D}" dt="2023-04-12T06:24:52.426" v="846" actId="1076"/>
          <ac:picMkLst>
            <pc:docMk/>
            <pc:sldMk cId="2892179542" sldId="290"/>
            <ac:picMk id="7" creationId="{6F5A69CB-1945-5559-439F-5FA4B3979B26}"/>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04-10T09:42:13.189"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9C3E24-2432-4C9B-874B-6BC0B43F6280}" type="datetimeFigureOut">
              <a:rPr lang="nb-NO" smtClean="0"/>
              <a:t>12.04.2023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7A55C-B867-4F7C-BC17-ED3AF602C846}" type="slidenum">
              <a:rPr lang="nb-NO" smtClean="0"/>
              <a:t>‹#›</a:t>
            </a:fld>
            <a:endParaRPr lang="nb-NO"/>
          </a:p>
        </p:txBody>
      </p:sp>
    </p:spTree>
    <p:extLst>
      <p:ext uri="{BB962C8B-B14F-4D97-AF65-F5344CB8AC3E}">
        <p14:creationId xmlns:p14="http://schemas.microsoft.com/office/powerpoint/2010/main" val="2827725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Velkommen til denne presentasjonen av KNBF og Region Øst!</a:t>
            </a:r>
          </a:p>
          <a:p>
            <a:endParaRPr lang="nb-NO" dirty="0"/>
          </a:p>
          <a:p>
            <a:r>
              <a:rPr lang="nb-NO" dirty="0"/>
              <a:t>Her skal dere få en gjennomgang av:</a:t>
            </a:r>
          </a:p>
          <a:p>
            <a:endParaRPr lang="nb-NO" dirty="0"/>
          </a:p>
          <a:p>
            <a:pPr marL="228600" indent="-228600">
              <a:buFont typeface="+mj-lt"/>
              <a:buAutoNum type="arabicPeriod"/>
            </a:pPr>
            <a:r>
              <a:rPr lang="nb-NO" dirty="0"/>
              <a:t>Hva er KNBF?</a:t>
            </a:r>
          </a:p>
          <a:p>
            <a:pPr marL="228600" indent="-228600">
              <a:buFont typeface="+mj-lt"/>
              <a:buAutoNum type="arabicPeriod"/>
            </a:pPr>
            <a:r>
              <a:rPr lang="nb-NO" dirty="0"/>
              <a:t>Presentasjon av Region Øst</a:t>
            </a:r>
          </a:p>
          <a:p>
            <a:pPr marL="228600" indent="-228600">
              <a:buFont typeface="+mj-lt"/>
              <a:buAutoNum type="arabicPeriod"/>
            </a:pPr>
            <a:r>
              <a:rPr lang="nb-NO" dirty="0"/>
              <a:t>Norske Sjø Båt- og Havneforsikring</a:t>
            </a:r>
          </a:p>
          <a:p>
            <a:pPr marL="228600" indent="-228600">
              <a:buFont typeface="+mj-lt"/>
              <a:buAutoNum type="arabicPeriod"/>
            </a:pPr>
            <a:r>
              <a:rPr lang="nb-NO" dirty="0"/>
              <a:t>Hva gjør KNBF nasjonalt?</a:t>
            </a:r>
          </a:p>
          <a:p>
            <a:pPr marL="228600" indent="-228600">
              <a:buFont typeface="+mj-lt"/>
              <a:buAutoNum type="arabicPeriod"/>
            </a:pPr>
            <a:r>
              <a:rPr lang="nb-NO" dirty="0"/>
              <a:t>Medlemsfordeler</a:t>
            </a:r>
          </a:p>
          <a:p>
            <a:pPr marL="228600" indent="-228600">
              <a:buFont typeface="+mj-lt"/>
              <a:buAutoNum type="arabicPeriod"/>
            </a:pPr>
            <a:r>
              <a:rPr lang="nb-NO" dirty="0"/>
              <a:t>Foreningsfordeler</a:t>
            </a:r>
          </a:p>
          <a:p>
            <a:pPr marL="228600" indent="-228600">
              <a:buFont typeface="+mj-lt"/>
              <a:buAutoNum type="arabicPeriod"/>
            </a:pPr>
            <a:r>
              <a:rPr lang="nb-NO" dirty="0"/>
              <a:t>Momskompensasjon</a:t>
            </a:r>
          </a:p>
          <a:p>
            <a:pPr marL="228600" indent="-228600">
              <a:buFont typeface="+mj-lt"/>
              <a:buAutoNum type="arabicPeriod"/>
            </a:pPr>
            <a:r>
              <a:rPr lang="nb-NO" dirty="0"/>
              <a:t>Medlemskap</a:t>
            </a:r>
          </a:p>
          <a:p>
            <a:pPr marL="228600" indent="-228600">
              <a:buFont typeface="+mj-lt"/>
              <a:buAutoNum type="arabicPeriod"/>
            </a:pPr>
            <a:r>
              <a:rPr lang="nb-NO" dirty="0"/>
              <a:t>Norske Sjø båtforsikring</a:t>
            </a:r>
          </a:p>
          <a:p>
            <a:pPr marL="228600" indent="-228600">
              <a:buFont typeface="+mj-lt"/>
              <a:buAutoNum type="arabicPeriod"/>
            </a:pPr>
            <a:r>
              <a:rPr lang="nb-NO" dirty="0"/>
              <a:t>Norske Sjø havneforsikring</a:t>
            </a:r>
          </a:p>
          <a:p>
            <a:pPr marL="228600" indent="-228600">
              <a:buFont typeface="+mj-lt"/>
              <a:buAutoNum type="arabicPeriod"/>
            </a:pPr>
            <a:r>
              <a:rPr lang="nb-NO" dirty="0"/>
              <a:t>Båtpolitisk arbeid</a:t>
            </a:r>
          </a:p>
          <a:p>
            <a:pPr marL="228600" indent="-228600">
              <a:buFont typeface="+mj-lt"/>
              <a:buAutoNum type="arabicPeriod"/>
            </a:pPr>
            <a:r>
              <a:rPr lang="nb-NO" dirty="0"/>
              <a:t>Spørsmål og dialog</a:t>
            </a:r>
          </a:p>
          <a:p>
            <a:endParaRPr lang="nb-NO" dirty="0"/>
          </a:p>
          <a:p>
            <a:r>
              <a:rPr lang="nb-NO" dirty="0"/>
              <a:t>Det er fint med spørsmål underveis.</a:t>
            </a:r>
          </a:p>
        </p:txBody>
      </p:sp>
      <p:sp>
        <p:nvSpPr>
          <p:cNvPr id="4" name="Plassholder for lysbildenummer 3"/>
          <p:cNvSpPr>
            <a:spLocks noGrp="1"/>
          </p:cNvSpPr>
          <p:nvPr>
            <p:ph type="sldNum" sz="quarter" idx="10"/>
          </p:nvPr>
        </p:nvSpPr>
        <p:spPr/>
        <p:txBody>
          <a:bodyPr/>
          <a:lstStyle/>
          <a:p>
            <a:fld id="{4C17A55C-B867-4F7C-BC17-ED3AF602C846}" type="slidenum">
              <a:rPr lang="nb-NO" smtClean="0"/>
              <a:t>1</a:t>
            </a:fld>
            <a:endParaRPr lang="nb-NO"/>
          </a:p>
        </p:txBody>
      </p:sp>
    </p:spTree>
    <p:extLst>
      <p:ext uri="{BB962C8B-B14F-4D97-AF65-F5344CB8AC3E}">
        <p14:creationId xmlns:p14="http://schemas.microsoft.com/office/powerpoint/2010/main" val="1743313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KNBF har formidler mer enn 55 millioner tilbake til sine medlemsforeninger siden 2010.</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Ny forskrift gjeldende fra 1.1.2019. Her er noen stikkord:</a:t>
            </a:r>
          </a:p>
          <a:p>
            <a:pPr marL="171450" indent="-171450">
              <a:buFont typeface="Arial" panose="020B0604020202020204" pitchFamily="34" charset="0"/>
              <a:buChar char="•"/>
            </a:pPr>
            <a:endParaRPr lang="nb-NO" dirty="0"/>
          </a:p>
          <a:p>
            <a:pPr marL="628650" lvl="1" indent="-171450">
              <a:buFont typeface="Arial" panose="020B0604020202020204" pitchFamily="34" charset="0"/>
              <a:buChar char="•"/>
            </a:pPr>
            <a:r>
              <a:rPr lang="nb-NO" dirty="0"/>
              <a:t>Fritidsbåter defineres nå som «privatøkonomiske kostnader» og gir ikke momskompensasjon lenger</a:t>
            </a:r>
          </a:p>
          <a:p>
            <a:pPr marL="628650" lvl="1" indent="-171450">
              <a:buFont typeface="Arial" panose="020B0604020202020204" pitchFamily="34" charset="0"/>
              <a:buChar char="•"/>
            </a:pPr>
            <a:r>
              <a:rPr lang="nb-NO" dirty="0"/>
              <a:t>Man kan fremdeles få momskompensasjon for allmennyttige kostnader</a:t>
            </a:r>
          </a:p>
          <a:p>
            <a:pPr marL="628650" lvl="1" indent="-171450">
              <a:buFont typeface="Arial" panose="020B0604020202020204" pitchFamily="34" charset="0"/>
              <a:buChar char="•"/>
            </a:pPr>
            <a:r>
              <a:rPr lang="nb-NO" dirty="0"/>
              <a:t>KNBF koordinerer søknad årlig med frist 15.6</a:t>
            </a:r>
          </a:p>
          <a:p>
            <a:pPr marL="628650" lvl="1" indent="-171450">
              <a:buFont typeface="Arial" panose="020B0604020202020204" pitchFamily="34" charset="0"/>
              <a:buChar char="•"/>
            </a:pPr>
            <a:r>
              <a:rPr lang="nb-NO" dirty="0"/>
              <a:t>KNBF søker nå momskompensasjon etter såkalt dokumentert modell. Den gir normalt mer i momskompensasjon enn forenklet modell, men den krever noe mer arbeid for både båtforeningen og KNBF.</a:t>
            </a:r>
          </a:p>
          <a:p>
            <a:pPr marL="628650" lvl="1" indent="-171450">
              <a:buFont typeface="Arial" panose="020B0604020202020204" pitchFamily="34" charset="0"/>
              <a:buChar char="•"/>
            </a:pPr>
            <a:r>
              <a:rPr lang="nb-NO" dirty="0"/>
              <a:t>KNBF yter gratis veiledning om momskompensasjonsordningen til sine medlemsforeninger.</a:t>
            </a:r>
          </a:p>
          <a:p>
            <a:pPr marL="628650" lvl="1" indent="-171450">
              <a:buFont typeface="Arial" panose="020B0604020202020204" pitchFamily="34" charset="0"/>
              <a:buChar char="•"/>
            </a:pPr>
            <a:r>
              <a:rPr lang="nb-NO" dirty="0"/>
              <a:t>I 2021 formidlet KNBF 1,8 millioner i momskompensasjon til 69 medlemsforeninger</a:t>
            </a:r>
          </a:p>
          <a:p>
            <a:pPr marL="628650" lvl="1" indent="-171450">
              <a:buFont typeface="Arial" panose="020B0604020202020204" pitchFamily="34" charset="0"/>
              <a:buChar char="•"/>
            </a:pPr>
            <a:r>
              <a:rPr lang="nb-NO" dirty="0"/>
              <a:t>I 2022 formidlet KNBF 2,4 millioner til 56 medlemsforeninger  </a:t>
            </a:r>
          </a:p>
          <a:p>
            <a:pPr marL="628650" lvl="1" indent="-171450">
              <a:buFont typeface="Arial" panose="020B0604020202020204" pitchFamily="34" charset="0"/>
              <a:buChar char="•"/>
            </a:pPr>
            <a:r>
              <a:rPr lang="nb-NO" dirty="0"/>
              <a:t>I snitt fikk hver medlemsforening som ble tildelt momskompensasjon kr. 36.000.</a:t>
            </a:r>
          </a:p>
          <a:p>
            <a:pPr marL="628650" lvl="1" indent="-171450">
              <a:buFont typeface="Arial" panose="020B0604020202020204" pitchFamily="34" charset="0"/>
              <a:buChar char="•"/>
            </a:pPr>
            <a:endParaRPr lang="nb-NO" dirty="0"/>
          </a:p>
          <a:p>
            <a:pPr marL="628650" lvl="1"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4C17A55C-B867-4F7C-BC17-ED3AF602C846}" type="slidenum">
              <a:rPr lang="nb-NO" smtClean="0"/>
              <a:t>26</a:t>
            </a:fld>
            <a:endParaRPr lang="nb-NO"/>
          </a:p>
        </p:txBody>
      </p:sp>
    </p:spTree>
    <p:extLst>
      <p:ext uri="{BB962C8B-B14F-4D97-AF65-F5344CB8AC3E}">
        <p14:creationId xmlns:p14="http://schemas.microsoft.com/office/powerpoint/2010/main" val="3657279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Vi skal nå se på hvordan du som medlem eller din forening kan bli med i KNBF.</a:t>
            </a:r>
          </a:p>
          <a:p>
            <a:endParaRPr lang="nb-NO" dirty="0"/>
          </a:p>
          <a:p>
            <a:pPr marL="171450" indent="-171450">
              <a:buFont typeface="Arial" panose="020B0604020202020204" pitchFamily="34" charset="0"/>
              <a:buChar char="•"/>
            </a:pPr>
            <a:r>
              <a:rPr lang="nb-NO" dirty="0"/>
              <a:t>KNBF har 3 typer medlemskap:</a:t>
            </a:r>
          </a:p>
          <a:p>
            <a:pPr marL="171450" indent="-171450">
              <a:buFont typeface="Arial" panose="020B0604020202020204" pitchFamily="34" charset="0"/>
              <a:buChar char="•"/>
            </a:pPr>
            <a:endParaRPr lang="nb-NO" dirty="0"/>
          </a:p>
          <a:p>
            <a:pPr marL="628650" lvl="1" indent="-171450">
              <a:buFont typeface="Arial" panose="020B0604020202020204" pitchFamily="34" charset="0"/>
              <a:buChar char="•"/>
            </a:pPr>
            <a:r>
              <a:rPr lang="nb-NO" b="1" u="sng" dirty="0"/>
              <a:t>Personlig medlemskap</a:t>
            </a:r>
            <a:r>
              <a:rPr lang="nb-NO" b="1" dirty="0"/>
              <a:t> </a:t>
            </a:r>
            <a:r>
              <a:rPr lang="nb-NO" dirty="0"/>
              <a:t>– Kr. 400,- pr. medlem pr. år. Gir </a:t>
            </a:r>
            <a:r>
              <a:rPr lang="nb-NO" b="1" dirty="0"/>
              <a:t>alle medlemsfordeler</a:t>
            </a:r>
          </a:p>
          <a:p>
            <a:pPr lvl="1"/>
            <a:endParaRPr lang="nb-NO" dirty="0"/>
          </a:p>
          <a:p>
            <a:pPr marL="628650" lvl="1" indent="-171450">
              <a:buFont typeface="Arial" panose="020B0604020202020204" pitchFamily="34" charset="0"/>
              <a:buChar char="•"/>
            </a:pPr>
            <a:r>
              <a:rPr lang="nb-NO" b="1" u="sng" dirty="0"/>
              <a:t>Kollektivt medlemskap</a:t>
            </a:r>
            <a:r>
              <a:rPr lang="nb-NO" b="1" dirty="0"/>
              <a:t> </a:t>
            </a:r>
            <a:r>
              <a:rPr lang="nb-NO" dirty="0"/>
              <a:t>– kr. 170,- pr. medlem pr. år. Gir </a:t>
            </a:r>
            <a:r>
              <a:rPr lang="nb-NO" b="1" dirty="0"/>
              <a:t>både</a:t>
            </a:r>
            <a:r>
              <a:rPr lang="nb-NO" dirty="0"/>
              <a:t> </a:t>
            </a:r>
            <a:r>
              <a:rPr lang="nb-NO" b="1" dirty="0"/>
              <a:t>medlemsfordeler og foreningsfordeler</a:t>
            </a:r>
            <a:r>
              <a:rPr lang="nb-NO" dirty="0"/>
              <a:t>.</a:t>
            </a:r>
          </a:p>
          <a:p>
            <a:pPr marL="628650" lvl="1" indent="-171450">
              <a:buFont typeface="Arial" panose="020B0604020202020204" pitchFamily="34" charset="0"/>
              <a:buChar char="•"/>
            </a:pPr>
            <a:endParaRPr lang="nb-NO" dirty="0"/>
          </a:p>
          <a:p>
            <a:pPr marL="628650" lvl="1" indent="-171450">
              <a:buFont typeface="Arial" panose="020B0604020202020204" pitchFamily="34" charset="0"/>
              <a:buChar char="•"/>
            </a:pPr>
            <a:r>
              <a:rPr lang="nb-NO" b="1" u="sng" dirty="0"/>
              <a:t>Foreningsmedlemskap</a:t>
            </a:r>
            <a:r>
              <a:rPr lang="nb-NO" dirty="0"/>
              <a:t> – kr. 70,- pr. medlem pr. år. Gir kun </a:t>
            </a:r>
            <a:r>
              <a:rPr lang="nb-NO" b="1" dirty="0"/>
              <a:t>foreningsfordeler</a:t>
            </a:r>
            <a:r>
              <a:rPr lang="nb-NO" dirty="0"/>
              <a:t>. Medlemmer som ønsker en medlemsfordel må tegne personlig medlemskap.</a:t>
            </a:r>
          </a:p>
          <a:p>
            <a:pPr marL="628650" lvl="1" indent="-171450">
              <a:buFont typeface="Arial" panose="020B0604020202020204" pitchFamily="34" charset="0"/>
              <a:buChar char="•"/>
            </a:pPr>
            <a:endParaRPr lang="nb-NO" dirty="0"/>
          </a:p>
          <a:p>
            <a:pPr marL="628650" lvl="1" indent="-171450">
              <a:buFont typeface="Arial" panose="020B0604020202020204" pitchFamily="34" charset="0"/>
              <a:buChar char="•"/>
            </a:pPr>
            <a:r>
              <a:rPr lang="nb-NO" b="1" u="sng" dirty="0"/>
              <a:t>Juniormedlemskap</a:t>
            </a:r>
            <a:r>
              <a:rPr lang="nb-NO" dirty="0"/>
              <a:t> – kr. 90,- pr. medlem pr. år inntil man er 26 år. Gir </a:t>
            </a:r>
            <a:r>
              <a:rPr lang="nb-NO" b="1" dirty="0"/>
              <a:t>både</a:t>
            </a:r>
            <a:r>
              <a:rPr lang="nb-NO" dirty="0"/>
              <a:t> </a:t>
            </a:r>
            <a:r>
              <a:rPr lang="nb-NO" b="1" dirty="0"/>
              <a:t>medlemsfordeler og foreningsfordeler</a:t>
            </a:r>
            <a:r>
              <a:rPr lang="nb-NO" dirty="0"/>
              <a:t>.</a:t>
            </a:r>
          </a:p>
          <a:p>
            <a:pPr marL="628650" lvl="1" indent="-171450">
              <a:buFont typeface="Arial" panose="020B0604020202020204" pitchFamily="34" charset="0"/>
              <a:buChar char="•"/>
            </a:pPr>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4C17A55C-B867-4F7C-BC17-ED3AF602C846}" type="slidenum">
              <a:rPr lang="nb-NO" smtClean="0"/>
              <a:t>27</a:t>
            </a:fld>
            <a:endParaRPr lang="nb-NO"/>
          </a:p>
        </p:txBody>
      </p:sp>
    </p:spTree>
    <p:extLst>
      <p:ext uri="{BB962C8B-B14F-4D97-AF65-F5344CB8AC3E}">
        <p14:creationId xmlns:p14="http://schemas.microsoft.com/office/powerpoint/2010/main" val="2433987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b="1" u="sng" dirty="0"/>
              <a:t>Personlig medlemskap</a:t>
            </a:r>
            <a:r>
              <a:rPr lang="nb-NO" b="1" dirty="0"/>
              <a:t> </a:t>
            </a:r>
            <a:endParaRPr lang="nb-NO" dirty="0"/>
          </a:p>
          <a:p>
            <a:pPr marL="628650" lvl="1" indent="-171450">
              <a:buFont typeface="Arial" panose="020B0604020202020204" pitchFamily="34" charset="0"/>
              <a:buChar char="•"/>
            </a:pPr>
            <a:r>
              <a:rPr lang="nb-NO" dirty="0"/>
              <a:t>Kr. 400,- pr. medlem pr. år. </a:t>
            </a:r>
          </a:p>
          <a:p>
            <a:pPr marL="628650" lvl="1" indent="-171450">
              <a:buFont typeface="Arial" panose="020B0604020202020204" pitchFamily="34" charset="0"/>
              <a:buChar char="•"/>
            </a:pPr>
            <a:r>
              <a:rPr lang="nb-NO" dirty="0"/>
              <a:t>Gir </a:t>
            </a:r>
            <a:r>
              <a:rPr lang="nb-NO" b="1" dirty="0"/>
              <a:t>alle medlemsfordeler</a:t>
            </a:r>
          </a:p>
          <a:p>
            <a:pPr marL="628650" lvl="1" indent="-171450">
              <a:buFont typeface="Arial" panose="020B0604020202020204" pitchFamily="34" charset="0"/>
              <a:buChar char="•"/>
            </a:pPr>
            <a:r>
              <a:rPr lang="nb-NO" dirty="0"/>
              <a:t>Dette er et medlemskap for de som ikke har båten i en forening</a:t>
            </a:r>
          </a:p>
          <a:p>
            <a:pPr lvl="1"/>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4C17A55C-B867-4F7C-BC17-ED3AF602C846}" type="slidenum">
              <a:rPr lang="nb-NO" smtClean="0"/>
              <a:t>28</a:t>
            </a:fld>
            <a:endParaRPr lang="nb-NO"/>
          </a:p>
        </p:txBody>
      </p:sp>
    </p:spTree>
    <p:extLst>
      <p:ext uri="{BB962C8B-B14F-4D97-AF65-F5344CB8AC3E}">
        <p14:creationId xmlns:p14="http://schemas.microsoft.com/office/powerpoint/2010/main" val="2631085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pPr lvl="1"/>
            <a:endParaRPr lang="nb-NO" dirty="0"/>
          </a:p>
          <a:p>
            <a:pPr marL="171450" indent="-171450">
              <a:buFont typeface="Arial" panose="020B0604020202020204" pitchFamily="34" charset="0"/>
              <a:buChar char="•"/>
            </a:pPr>
            <a:r>
              <a:rPr lang="nb-NO" b="1" u="sng" dirty="0"/>
              <a:t>Kollektivt medlemskap</a:t>
            </a:r>
            <a:r>
              <a:rPr lang="nb-NO" b="1" dirty="0"/>
              <a:t> </a:t>
            </a:r>
            <a:endParaRPr lang="nb-NO" dirty="0"/>
          </a:p>
          <a:p>
            <a:pPr marL="628650" lvl="1" indent="-171450">
              <a:buFont typeface="Arial" panose="020B0604020202020204" pitchFamily="34" charset="0"/>
              <a:buChar char="•"/>
            </a:pPr>
            <a:r>
              <a:rPr lang="nb-NO" dirty="0"/>
              <a:t>Kr. 170,- pr. medlem pr. år. </a:t>
            </a:r>
          </a:p>
          <a:p>
            <a:pPr marL="628650" lvl="1" indent="-171450">
              <a:buFont typeface="Arial" panose="020B0604020202020204" pitchFamily="34" charset="0"/>
              <a:buChar char="•"/>
            </a:pPr>
            <a:r>
              <a:rPr lang="nb-NO" dirty="0"/>
              <a:t>Gir </a:t>
            </a:r>
            <a:r>
              <a:rPr lang="nb-NO" b="1" dirty="0"/>
              <a:t>både</a:t>
            </a:r>
            <a:r>
              <a:rPr lang="nb-NO" dirty="0"/>
              <a:t> </a:t>
            </a:r>
            <a:r>
              <a:rPr lang="nb-NO" b="1" dirty="0"/>
              <a:t>medlemsfordeler og foreningsfordeler</a:t>
            </a:r>
            <a:r>
              <a:rPr lang="nb-NO" dirty="0"/>
              <a:t>.</a:t>
            </a:r>
          </a:p>
          <a:p>
            <a:pPr marL="628650" lvl="1" indent="-171450">
              <a:buFont typeface="Arial" panose="020B0604020202020204" pitchFamily="34" charset="0"/>
              <a:buChar char="•"/>
            </a:pPr>
            <a:r>
              <a:rPr lang="nb-NO" dirty="0"/>
              <a:t>80 % av medlemmene har dette medlemskapet. </a:t>
            </a:r>
          </a:p>
          <a:p>
            <a:pPr marL="628650" lvl="1" indent="-171450">
              <a:buFont typeface="Arial" panose="020B0604020202020204" pitchFamily="34" charset="0"/>
              <a:buChar char="•"/>
            </a:pPr>
            <a:r>
              <a:rPr lang="nb-NO" dirty="0"/>
              <a:t>Dette medlemskapet utgjør grunnfjellet i forbundets medlemsmasse.</a:t>
            </a:r>
          </a:p>
          <a:p>
            <a:endParaRPr lang="nb-NO" dirty="0"/>
          </a:p>
          <a:p>
            <a:endParaRPr lang="nb-NO" dirty="0"/>
          </a:p>
          <a:p>
            <a:r>
              <a:rPr lang="nb-NO" dirty="0"/>
              <a:t>KNBF har også et rimeligere medlemskap for båtforeninger:</a:t>
            </a:r>
          </a:p>
          <a:p>
            <a:pPr lvl="1"/>
            <a:endParaRPr lang="nb-NO" dirty="0"/>
          </a:p>
          <a:p>
            <a:pPr lvl="1"/>
            <a:endParaRPr lang="nb-NO" dirty="0"/>
          </a:p>
          <a:p>
            <a:pPr marL="171450" indent="-171450">
              <a:buFont typeface="Arial" panose="020B0604020202020204" pitchFamily="34" charset="0"/>
              <a:buChar char="•"/>
            </a:pPr>
            <a:r>
              <a:rPr lang="nb-NO" b="1" u="sng" dirty="0"/>
              <a:t>Foreningsmedlemskap</a:t>
            </a:r>
            <a:endParaRPr lang="nb-NO" dirty="0"/>
          </a:p>
          <a:p>
            <a:pPr marL="628650" lvl="1" indent="-171450">
              <a:buFont typeface="Arial" panose="020B0604020202020204" pitchFamily="34" charset="0"/>
              <a:buChar char="•"/>
            </a:pPr>
            <a:r>
              <a:rPr lang="nb-NO" dirty="0"/>
              <a:t>Kr. 70,- pr. medlem pr. år. </a:t>
            </a:r>
          </a:p>
          <a:p>
            <a:pPr marL="628650" lvl="1" indent="-171450">
              <a:buFont typeface="Arial" panose="020B0604020202020204" pitchFamily="34" charset="0"/>
              <a:buChar char="•"/>
            </a:pPr>
            <a:r>
              <a:rPr lang="nb-NO" dirty="0"/>
              <a:t>Gir kun </a:t>
            </a:r>
            <a:r>
              <a:rPr lang="nb-NO" b="1" dirty="0"/>
              <a:t>foreningsfordeler</a:t>
            </a:r>
            <a:r>
              <a:rPr lang="nb-NO" dirty="0"/>
              <a:t>. </a:t>
            </a:r>
          </a:p>
          <a:p>
            <a:pPr marL="628650" lvl="1" indent="-171450">
              <a:buFont typeface="Arial" panose="020B0604020202020204" pitchFamily="34" charset="0"/>
              <a:buChar char="•"/>
            </a:pPr>
            <a:r>
              <a:rPr lang="nb-NO" dirty="0"/>
              <a:t>Medlemmer som ønsker en medlemsfordel må tegne personlig medlemskap.</a:t>
            </a:r>
          </a:p>
          <a:p>
            <a:endParaRPr lang="nb-NO" dirty="0"/>
          </a:p>
          <a:p>
            <a:endParaRPr lang="nb-NO" dirty="0"/>
          </a:p>
        </p:txBody>
      </p:sp>
      <p:sp>
        <p:nvSpPr>
          <p:cNvPr id="4" name="Plassholder for lysbildenummer 3"/>
          <p:cNvSpPr>
            <a:spLocks noGrp="1"/>
          </p:cNvSpPr>
          <p:nvPr>
            <p:ph type="sldNum" sz="quarter" idx="10"/>
          </p:nvPr>
        </p:nvSpPr>
        <p:spPr/>
        <p:txBody>
          <a:bodyPr/>
          <a:lstStyle/>
          <a:p>
            <a:fld id="{4C17A55C-B867-4F7C-BC17-ED3AF602C846}" type="slidenum">
              <a:rPr lang="nb-NO" smtClean="0"/>
              <a:t>29</a:t>
            </a:fld>
            <a:endParaRPr lang="nb-NO"/>
          </a:p>
        </p:txBody>
      </p:sp>
    </p:spTree>
    <p:extLst>
      <p:ext uri="{BB962C8B-B14F-4D97-AF65-F5344CB8AC3E}">
        <p14:creationId xmlns:p14="http://schemas.microsoft.com/office/powerpoint/2010/main" val="24525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Grunnfjellet i KNBF er medlemsforeningene som står for 94 % av medlemsmassen. </a:t>
            </a:r>
          </a:p>
          <a:p>
            <a:endParaRPr lang="nb-NO" dirty="0"/>
          </a:p>
          <a:p>
            <a:pPr marL="171450" indent="-171450">
              <a:buFont typeface="Arial" panose="020B0604020202020204" pitchFamily="34" charset="0"/>
              <a:buChar char="•"/>
            </a:pPr>
            <a:r>
              <a:rPr lang="nb-NO" dirty="0"/>
              <a:t>Det er her vi finner arnesteinen til godt sjømannskap, frivillig arbeid, dugnadsinnsats for fellesskapet lokalt, regionalt og nasjonalt, samt de rimelige båtplassene for folk flest.</a:t>
            </a:r>
          </a:p>
          <a:p>
            <a:endParaRPr lang="nb-NO" dirty="0"/>
          </a:p>
          <a:p>
            <a:pPr marL="171450" indent="-171450">
              <a:buFont typeface="Arial" panose="020B0604020202020204" pitchFamily="34" charset="0"/>
              <a:buChar char="•"/>
            </a:pPr>
            <a:r>
              <a:rPr lang="nb-NO" dirty="0"/>
              <a:t>KNBF har 7 regioner. Disser er:</a:t>
            </a:r>
          </a:p>
          <a:p>
            <a:pPr marL="171450" indent="-171450">
              <a:buFont typeface="Arial" panose="020B0604020202020204" pitchFamily="34" charset="0"/>
              <a:buChar char="•"/>
            </a:pPr>
            <a:endParaRPr lang="nb-NO" dirty="0"/>
          </a:p>
          <a:p>
            <a:pPr marL="628650" lvl="1" indent="-171450">
              <a:buFont typeface="Arial" panose="020B0604020202020204" pitchFamily="34" charset="0"/>
              <a:buChar char="•"/>
            </a:pPr>
            <a:r>
              <a:rPr lang="nb-NO" dirty="0"/>
              <a:t>Øst (svenskegrensen til og med Telemark)</a:t>
            </a:r>
          </a:p>
          <a:p>
            <a:pPr marL="628650" lvl="1" indent="-171450">
              <a:buFont typeface="Arial" panose="020B0604020202020204" pitchFamily="34" charset="0"/>
              <a:buChar char="•"/>
            </a:pPr>
            <a:r>
              <a:rPr lang="nb-NO" dirty="0"/>
              <a:t>Sør (Agder og Rogaland)</a:t>
            </a:r>
          </a:p>
          <a:p>
            <a:pPr marL="628650" lvl="1" indent="-171450">
              <a:buFont typeface="Arial" panose="020B0604020202020204" pitchFamily="34" charset="0"/>
              <a:buChar char="•"/>
            </a:pPr>
            <a:r>
              <a:rPr lang="nb-NO" dirty="0"/>
              <a:t>Vest (</a:t>
            </a:r>
            <a:r>
              <a:rPr lang="nb-NO" dirty="0" err="1"/>
              <a:t>Vestland</a:t>
            </a:r>
            <a:r>
              <a:rPr lang="nb-NO" dirty="0"/>
              <a:t>)</a:t>
            </a:r>
          </a:p>
          <a:p>
            <a:pPr marL="628650" lvl="1" indent="-171450">
              <a:buFont typeface="Arial" panose="020B0604020202020204" pitchFamily="34" charset="0"/>
              <a:buChar char="•"/>
            </a:pPr>
            <a:r>
              <a:rPr lang="nb-NO" dirty="0"/>
              <a:t>Nordvest (Møre og Romsdal)</a:t>
            </a:r>
          </a:p>
          <a:p>
            <a:pPr marL="628650" lvl="1" indent="-171450">
              <a:buFont typeface="Arial" panose="020B0604020202020204" pitchFamily="34" charset="0"/>
              <a:buChar char="•"/>
            </a:pPr>
            <a:r>
              <a:rPr lang="nb-NO" dirty="0"/>
              <a:t>Trøndelag</a:t>
            </a:r>
          </a:p>
          <a:p>
            <a:pPr marL="628650" lvl="1" indent="-171450">
              <a:buFont typeface="Arial" panose="020B0604020202020204" pitchFamily="34" charset="0"/>
              <a:buChar char="•"/>
            </a:pPr>
            <a:r>
              <a:rPr lang="nb-NO" dirty="0"/>
              <a:t>Nordland og</a:t>
            </a:r>
          </a:p>
          <a:p>
            <a:pPr marL="628650" lvl="1" indent="-171450">
              <a:buFont typeface="Arial" panose="020B0604020202020204" pitchFamily="34" charset="0"/>
              <a:buChar char="•"/>
            </a:pPr>
            <a:r>
              <a:rPr lang="nb-NO" dirty="0"/>
              <a:t>Troms og Finnmark</a:t>
            </a:r>
          </a:p>
          <a:p>
            <a:pPr lvl="1"/>
            <a:endParaRPr lang="nb-NO" dirty="0"/>
          </a:p>
          <a:p>
            <a:pPr marL="171450" indent="-171450">
              <a:buFont typeface="Arial" panose="020B0604020202020204" pitchFamily="34" charset="0"/>
              <a:buChar char="•"/>
            </a:pPr>
            <a:r>
              <a:rPr lang="nb-NO" dirty="0"/>
              <a:t>Vi skal se nærmere på oppbyggingen og virkeområde for Region Øst på neste lysark. </a:t>
            </a:r>
          </a:p>
          <a:p>
            <a:pPr marL="171450" indent="-171450">
              <a:buFont typeface="Arial" panose="020B0604020202020204" pitchFamily="34" charset="0"/>
              <a:buChar char="•"/>
            </a:pPr>
            <a:endParaRPr lang="nb-NO" dirty="0"/>
          </a:p>
          <a:p>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4C17A55C-B867-4F7C-BC17-ED3AF602C846}" type="slidenum">
              <a:rPr lang="nb-NO" smtClean="0"/>
              <a:t>2</a:t>
            </a:fld>
            <a:endParaRPr lang="nb-NO"/>
          </a:p>
        </p:txBody>
      </p:sp>
    </p:spTree>
    <p:extLst>
      <p:ext uri="{BB962C8B-B14F-4D97-AF65-F5344CB8AC3E}">
        <p14:creationId xmlns:p14="http://schemas.microsoft.com/office/powerpoint/2010/main" val="426059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C17A55C-B867-4F7C-BC17-ED3AF602C846}" type="slidenum">
              <a:rPr lang="nb-NO" smtClean="0"/>
              <a:t>3</a:t>
            </a:fld>
            <a:endParaRPr lang="nb-NO"/>
          </a:p>
        </p:txBody>
      </p:sp>
    </p:spTree>
    <p:extLst>
      <p:ext uri="{BB962C8B-B14F-4D97-AF65-F5344CB8AC3E}">
        <p14:creationId xmlns:p14="http://schemas.microsoft.com/office/powerpoint/2010/main" val="50445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Region Øst dekker hele Oslofjordområdet fra svenskegrensen til og med Telemark, samt Innlandet.</a:t>
            </a:r>
          </a:p>
          <a:p>
            <a:endParaRPr lang="nb-NO" dirty="0"/>
          </a:p>
          <a:p>
            <a:pPr marL="171450" indent="-171450">
              <a:buFont typeface="Arial" panose="020B0604020202020204" pitchFamily="34" charset="0"/>
              <a:buChar char="•"/>
            </a:pPr>
            <a:r>
              <a:rPr lang="nb-NO" dirty="0"/>
              <a:t>På Mjøsa regnes det at vi har ca. 10.000 fritidsbåter. KNBF har 3 medlemsforeninger på Mjøsa – disse er Gjøvik, Strandlykkja og Stange båtforeninger. I Innlandet har vi i tillegg Vorma (Eidsvoll), </a:t>
            </a:r>
            <a:r>
              <a:rPr lang="nb-NO" dirty="0" err="1"/>
              <a:t>Bjertnestunet</a:t>
            </a:r>
            <a:r>
              <a:rPr lang="nb-NO" dirty="0"/>
              <a:t> (Oppaker) og Nordre Ifarnes (Osensjøen).  </a:t>
            </a:r>
          </a:p>
          <a:p>
            <a:endParaRPr lang="nb-NO" dirty="0"/>
          </a:p>
          <a:p>
            <a:pPr marL="171450" indent="-171450">
              <a:buFont typeface="Arial" panose="020B0604020202020204" pitchFamily="34" charset="0"/>
              <a:buChar char="•"/>
            </a:pPr>
            <a:r>
              <a:rPr lang="nb-NO" dirty="0"/>
              <a:t>Region Øst har eget styre bestående av representanter fra medlemsforeningene i regionen. Regionlederen sitter i KNBF sitt forbundsstyre.</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Regionen avholder normalt årsmøte i mars hvert år der valgkomiteen foreslår nytt styre.</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Regionen holder medlemsforeningene informert om aktuelle saker og medlemsfordeler.</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Regionen er høringsinstans for maritime saker i sitt område.</a:t>
            </a:r>
          </a:p>
          <a:p>
            <a:pPr marL="171450" indent="-171450">
              <a:buFont typeface="Arial" panose="020B0604020202020204" pitchFamily="34" charset="0"/>
              <a:buChar char="•"/>
            </a:pPr>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4C17A55C-B867-4F7C-BC17-ED3AF602C846}" type="slidenum">
              <a:rPr lang="nb-NO" smtClean="0"/>
              <a:t>6</a:t>
            </a:fld>
            <a:endParaRPr lang="nb-NO"/>
          </a:p>
        </p:txBody>
      </p:sp>
    </p:spTree>
    <p:extLst>
      <p:ext uri="{BB962C8B-B14F-4D97-AF65-F5344CB8AC3E}">
        <p14:creationId xmlns:p14="http://schemas.microsoft.com/office/powerpoint/2010/main" val="2790072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10"/>
          </p:nvPr>
        </p:nvSpPr>
        <p:spPr/>
        <p:txBody>
          <a:bodyPr/>
          <a:lstStyle/>
          <a:p>
            <a:fld id="{4C17A55C-B867-4F7C-BC17-ED3AF602C846}" type="slidenum">
              <a:rPr lang="nb-NO" smtClean="0"/>
              <a:t>17</a:t>
            </a:fld>
            <a:endParaRPr lang="nb-NO"/>
          </a:p>
        </p:txBody>
      </p:sp>
      <p:sp>
        <p:nvSpPr>
          <p:cNvPr id="5" name="Plassholder for innhold 2"/>
          <p:cNvSpPr txBox="1">
            <a:spLocks noGrp="1"/>
          </p:cNvSpPr>
          <p:nvPr>
            <p:ph type="body" idx="1"/>
          </p:nvPr>
        </p:nvSpPr>
        <p:spPr>
          <a:xfrm>
            <a:off x="685800" y="4400550"/>
            <a:ext cx="5486400" cy="4443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sz="1200" dirty="0"/>
          </a:p>
        </p:txBody>
      </p:sp>
    </p:spTree>
    <p:extLst>
      <p:ext uri="{BB962C8B-B14F-4D97-AF65-F5344CB8AC3E}">
        <p14:creationId xmlns:p14="http://schemas.microsoft.com/office/powerpoint/2010/main" val="188461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4" name="Plassholder for lysbildenummer 3"/>
          <p:cNvSpPr>
            <a:spLocks noGrp="1"/>
          </p:cNvSpPr>
          <p:nvPr>
            <p:ph type="sldNum" sz="quarter" idx="10"/>
          </p:nvPr>
        </p:nvSpPr>
        <p:spPr/>
        <p:txBody>
          <a:bodyPr/>
          <a:lstStyle/>
          <a:p>
            <a:fld id="{4C17A55C-B867-4F7C-BC17-ED3AF602C846}" type="slidenum">
              <a:rPr lang="nb-NO" smtClean="0"/>
              <a:t>18</a:t>
            </a:fld>
            <a:endParaRPr lang="nb-NO"/>
          </a:p>
        </p:txBody>
      </p:sp>
      <p:sp>
        <p:nvSpPr>
          <p:cNvPr id="5" name="Plassholder for innhold 2"/>
          <p:cNvSpPr txBox="1">
            <a:spLocks noGrp="1"/>
          </p:cNvSpPr>
          <p:nvPr>
            <p:ph type="body" idx="1"/>
          </p:nvPr>
        </p:nvSpPr>
        <p:spPr>
          <a:xfrm>
            <a:off x="685800" y="4400550"/>
            <a:ext cx="5486400" cy="4443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200" b="1" dirty="0"/>
              <a:t>Hva gjør KNBF?</a:t>
            </a:r>
          </a:p>
          <a:p>
            <a:r>
              <a:rPr lang="nb-NO" sz="1200" dirty="0"/>
              <a:t>Utgjør Norges største båtfellesskap </a:t>
            </a:r>
          </a:p>
          <a:p>
            <a:r>
              <a:rPr lang="nb-NO" sz="1200" dirty="0"/>
              <a:t>Sikret avgiftsfritak for båtdiesel 2007 </a:t>
            </a:r>
          </a:p>
          <a:p>
            <a:r>
              <a:rPr lang="nb-NO" sz="1200" dirty="0"/>
              <a:t>Arkitekten bak «Båtlivundersøkelsen 2012 + 2018»</a:t>
            </a:r>
          </a:p>
          <a:p>
            <a:r>
              <a:rPr lang="nb-NO" sz="1200" dirty="0"/>
              <a:t>Fikk fjernet HK-avgiften på båtmotorer 2016</a:t>
            </a:r>
          </a:p>
          <a:p>
            <a:r>
              <a:rPr lang="nb-NO" sz="1200" dirty="0"/>
              <a:t>55 millioner i momskompensasjon 2010 – 2022 til medlemsforeninger</a:t>
            </a:r>
          </a:p>
          <a:p>
            <a:r>
              <a:rPr lang="nb-NO" sz="1200" dirty="0"/>
              <a:t>«Sakkyndig råd for fritidsbåt»</a:t>
            </a:r>
          </a:p>
          <a:p>
            <a:r>
              <a:rPr lang="nb-NO" sz="1200" dirty="0"/>
              <a:t>Nordisk og  europeisk fritidsbåtsamarbeid</a:t>
            </a:r>
          </a:p>
          <a:p>
            <a:r>
              <a:rPr lang="nb-NO" sz="1200" dirty="0"/>
              <a:t>Taler båtfolkets sak i det offentlige rom</a:t>
            </a:r>
            <a:r>
              <a:rPr lang="nb-NO" sz="2000" dirty="0">
                <a:solidFill>
                  <a:schemeClr val="bg1"/>
                </a:solidFill>
              </a:rPr>
              <a:t> de</a:t>
            </a:r>
          </a:p>
          <a:p>
            <a:r>
              <a:rPr lang="nb-NO" sz="1200" dirty="0"/>
              <a:t>Har skaffet tilveie om lag 80 svaibøyer i uthavner til glede for båtfolket </a:t>
            </a:r>
          </a:p>
          <a:p>
            <a:r>
              <a:rPr lang="nb-NO" sz="1200" dirty="0"/>
              <a:t>Eiendomsskatt</a:t>
            </a:r>
          </a:p>
          <a:p>
            <a:r>
              <a:rPr lang="nb-NO" sz="1200" dirty="0"/>
              <a:t>Vannspeilavgift</a:t>
            </a:r>
          </a:p>
          <a:p>
            <a:r>
              <a:rPr lang="nb-NO" sz="1200" dirty="0"/>
              <a:t>Bidratt til 2 nye stillinger til Havarikommisjon Sjøfart til fritidsbåtulykker</a:t>
            </a:r>
          </a:p>
          <a:p>
            <a:pPr marL="0" indent="0">
              <a:buNone/>
            </a:pPr>
            <a:r>
              <a:rPr lang="nb-NO" sz="1200" dirty="0"/>
              <a:t>Bildet er fra møte med Sjøfartsdirektoratet, Politidirektoratet og Norges </a:t>
            </a:r>
            <a:r>
              <a:rPr lang="nb-NO" sz="1200" dirty="0" err="1"/>
              <a:t>Seilforbund</a:t>
            </a:r>
            <a:r>
              <a:rPr lang="nb-NO" sz="1200" dirty="0"/>
              <a:t> (NSF).</a:t>
            </a:r>
          </a:p>
        </p:txBody>
      </p:sp>
    </p:spTree>
    <p:extLst>
      <p:ext uri="{BB962C8B-B14F-4D97-AF65-F5344CB8AC3E}">
        <p14:creationId xmlns:p14="http://schemas.microsoft.com/office/powerpoint/2010/main" val="4028538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KNBF har flere nyttige og gode medlemsfordeler som retter seg mot båteieren. Vi skal nå se kort på noen utvalgte av disse.</a:t>
            </a:r>
          </a:p>
          <a:p>
            <a:endParaRPr lang="nb-NO" dirty="0"/>
          </a:p>
          <a:p>
            <a:pPr marL="171450" indent="-171450">
              <a:buFont typeface="Arial" panose="020B0604020202020204" pitchFamily="34" charset="0"/>
              <a:buChar char="•"/>
            </a:pPr>
            <a:r>
              <a:rPr lang="nb-NO" dirty="0"/>
              <a:t>Husk å ha med noen eksemplarer av «Båtens Verden» til deltakerne.</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Medlemmene finner det meste av interesse på knbf.no. Her vil vi spesielt nevne at «Råd og tips» er den mest besøkte siden på vår web. Den finner du under fane medlem.</a:t>
            </a:r>
          </a:p>
        </p:txBody>
      </p:sp>
      <p:sp>
        <p:nvSpPr>
          <p:cNvPr id="4" name="Plassholder for lysbildenummer 3"/>
          <p:cNvSpPr>
            <a:spLocks noGrp="1"/>
          </p:cNvSpPr>
          <p:nvPr>
            <p:ph type="sldNum" sz="quarter" idx="10"/>
          </p:nvPr>
        </p:nvSpPr>
        <p:spPr/>
        <p:txBody>
          <a:bodyPr/>
          <a:lstStyle/>
          <a:p>
            <a:fld id="{4C17A55C-B867-4F7C-BC17-ED3AF602C846}" type="slidenum">
              <a:rPr lang="nb-NO" smtClean="0"/>
              <a:t>19</a:t>
            </a:fld>
            <a:endParaRPr lang="nb-NO"/>
          </a:p>
        </p:txBody>
      </p:sp>
    </p:spTree>
    <p:extLst>
      <p:ext uri="{BB962C8B-B14F-4D97-AF65-F5344CB8AC3E}">
        <p14:creationId xmlns:p14="http://schemas.microsoft.com/office/powerpoint/2010/main" val="373300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KNBF har også gode foreningsfordeler som retter seg mot båtforeningen og driften av den. </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Eksempler på nyttige råd og verktøy du kan få fra KNBF er:</a:t>
            </a:r>
          </a:p>
          <a:p>
            <a:endParaRPr lang="nb-NO" dirty="0"/>
          </a:p>
          <a:p>
            <a:pPr marL="628650" lvl="1" indent="-171450">
              <a:buFont typeface="Arial" panose="020B0604020202020204" pitchFamily="34" charset="0"/>
              <a:buChar char="•"/>
            </a:pPr>
            <a:r>
              <a:rPr lang="nb-NO" dirty="0"/>
              <a:t>Hvordan håndtere forlatte fritidsbåter?</a:t>
            </a:r>
          </a:p>
          <a:p>
            <a:pPr marL="628650" lvl="1" indent="-171450">
              <a:buFont typeface="Arial" panose="020B0604020202020204" pitchFamily="34" charset="0"/>
              <a:buChar char="•"/>
            </a:pPr>
            <a:r>
              <a:rPr lang="nb-NO" dirty="0"/>
              <a:t>Råd angående vedtekter</a:t>
            </a:r>
          </a:p>
          <a:p>
            <a:pPr marL="628650" lvl="1" indent="-171450">
              <a:buFont typeface="Arial" panose="020B0604020202020204" pitchFamily="34" charset="0"/>
              <a:buChar char="•"/>
            </a:pPr>
            <a:r>
              <a:rPr lang="nb-NO" dirty="0"/>
              <a:t>Problemer i forhold til registrering i Enhetsregisteret og Frivillighetsregisteret</a:t>
            </a:r>
          </a:p>
          <a:p>
            <a:pPr marL="628650" lvl="1" indent="-171450">
              <a:buFont typeface="Arial" panose="020B0604020202020204" pitchFamily="34" charset="0"/>
              <a:buChar char="•"/>
            </a:pPr>
            <a:r>
              <a:rPr lang="nb-NO" dirty="0"/>
              <a:t>Hvordan håndtere farlig avfall?</a:t>
            </a:r>
          </a:p>
          <a:p>
            <a:pPr marL="628650" lvl="1" indent="-171450">
              <a:buFont typeface="Arial" panose="020B0604020202020204" pitchFamily="34" charset="0"/>
              <a:buChar char="•"/>
            </a:pPr>
            <a:r>
              <a:rPr lang="nb-NO" dirty="0"/>
              <a:t>Hvilke miljøkrav stilles til en </a:t>
            </a:r>
            <a:r>
              <a:rPr lang="nb-NO" dirty="0" err="1"/>
              <a:t>spyleplass</a:t>
            </a:r>
            <a:r>
              <a:rPr lang="nb-NO" dirty="0"/>
              <a:t> for båter?</a:t>
            </a:r>
          </a:p>
          <a:p>
            <a:pPr marL="628650" lvl="1" indent="-171450">
              <a:buFont typeface="Arial" panose="020B0604020202020204" pitchFamily="34" charset="0"/>
              <a:buChar char="•"/>
            </a:pPr>
            <a:r>
              <a:rPr lang="nb-NO" dirty="0"/>
              <a:t>Hvordan skal vi forholde oss til en festekontrakt?</a:t>
            </a:r>
          </a:p>
          <a:p>
            <a:pPr marL="628650" lvl="1" indent="-171450">
              <a:buFont typeface="Arial" panose="020B0604020202020204" pitchFamily="34" charset="0"/>
              <a:buChar char="•"/>
            </a:pPr>
            <a:r>
              <a:rPr lang="nb-NO" dirty="0"/>
              <a:t>Hvordan ser et godt havnereglement ut?</a:t>
            </a:r>
          </a:p>
          <a:p>
            <a:pPr marL="628650" lvl="1" indent="-171450">
              <a:buFont typeface="Arial" panose="020B0604020202020204" pitchFamily="34" charset="0"/>
              <a:buChar char="•"/>
            </a:pPr>
            <a:r>
              <a:rPr lang="nb-NO" dirty="0"/>
              <a:t>Hvilke krav gjelder for </a:t>
            </a:r>
            <a:r>
              <a:rPr lang="nb-NO" dirty="0" err="1"/>
              <a:t>redningsleidere</a:t>
            </a:r>
            <a:r>
              <a:rPr lang="nb-NO" dirty="0"/>
              <a:t> i en småbåthavn?</a:t>
            </a:r>
          </a:p>
          <a:p>
            <a:pPr marL="628650" lvl="1"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4C17A55C-B867-4F7C-BC17-ED3AF602C846}" type="slidenum">
              <a:rPr lang="nb-NO" smtClean="0"/>
              <a:t>20</a:t>
            </a:fld>
            <a:endParaRPr lang="nb-NO"/>
          </a:p>
        </p:txBody>
      </p:sp>
    </p:spTree>
    <p:extLst>
      <p:ext uri="{BB962C8B-B14F-4D97-AF65-F5344CB8AC3E}">
        <p14:creationId xmlns:p14="http://schemas.microsoft.com/office/powerpoint/2010/main" val="1793044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KNBF har formidler mer enn 55 millioner tilbake til sine medlemsforeninger siden 2010.</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Ny forskrift gjeldende fra 1.1.2019. Her er noen stikkord:</a:t>
            </a:r>
          </a:p>
          <a:p>
            <a:pPr marL="171450" indent="-171450">
              <a:buFont typeface="Arial" panose="020B0604020202020204" pitchFamily="34" charset="0"/>
              <a:buChar char="•"/>
            </a:pPr>
            <a:endParaRPr lang="nb-NO" dirty="0"/>
          </a:p>
          <a:p>
            <a:pPr marL="628650" lvl="1" indent="-171450">
              <a:buFont typeface="Arial" panose="020B0604020202020204" pitchFamily="34" charset="0"/>
              <a:buChar char="•"/>
            </a:pPr>
            <a:r>
              <a:rPr lang="nb-NO" dirty="0"/>
              <a:t>Fritidsbåter defineres nå som «privatøkonomiske kostnader» og gir ikke momskompensasjon lenger</a:t>
            </a:r>
          </a:p>
          <a:p>
            <a:pPr marL="628650" lvl="1" indent="-171450">
              <a:buFont typeface="Arial" panose="020B0604020202020204" pitchFamily="34" charset="0"/>
              <a:buChar char="•"/>
            </a:pPr>
            <a:r>
              <a:rPr lang="nb-NO" dirty="0"/>
              <a:t>Man kan fremdeles få momskompensasjon for allmennyttige kostnader</a:t>
            </a:r>
          </a:p>
          <a:p>
            <a:pPr marL="628650" lvl="1" indent="-171450">
              <a:buFont typeface="Arial" panose="020B0604020202020204" pitchFamily="34" charset="0"/>
              <a:buChar char="•"/>
            </a:pPr>
            <a:r>
              <a:rPr lang="nb-NO" dirty="0"/>
              <a:t>KNBF koordinerer søknad årlig med frist 15.6</a:t>
            </a:r>
          </a:p>
          <a:p>
            <a:pPr marL="628650" lvl="1" indent="-171450">
              <a:buFont typeface="Arial" panose="020B0604020202020204" pitchFamily="34" charset="0"/>
              <a:buChar char="•"/>
            </a:pPr>
            <a:r>
              <a:rPr lang="nb-NO" dirty="0"/>
              <a:t>KNBF søker nå momskompensasjon etter såkalt dokumentert modell. Den gir normalt mer i momskompensasjon enn forenklet modell, men den krever noe mer arbeid for både båtforeningen og KNBF.</a:t>
            </a:r>
          </a:p>
          <a:p>
            <a:pPr marL="628650" lvl="1" indent="-171450">
              <a:buFont typeface="Arial" panose="020B0604020202020204" pitchFamily="34" charset="0"/>
              <a:buChar char="•"/>
            </a:pPr>
            <a:r>
              <a:rPr lang="nb-NO" dirty="0"/>
              <a:t>KNBF yter gratis veiledning om momskompensasjonsordningen til sine medlemsforeninger.</a:t>
            </a:r>
          </a:p>
          <a:p>
            <a:pPr marL="628650" lvl="1" indent="-171450">
              <a:buFont typeface="Arial" panose="020B0604020202020204" pitchFamily="34" charset="0"/>
              <a:buChar char="•"/>
            </a:pPr>
            <a:r>
              <a:rPr lang="nb-NO" dirty="0"/>
              <a:t>Fra 2021 har vi dessverre sett oss nødt til å søke etter såkalt «Dokumentert modell» som er en del mer arbeidskrevende.</a:t>
            </a:r>
          </a:p>
          <a:p>
            <a:pPr marL="628650" lvl="1"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4C17A55C-B867-4F7C-BC17-ED3AF602C846}" type="slidenum">
              <a:rPr lang="nb-NO" smtClean="0"/>
              <a:t>25</a:t>
            </a:fld>
            <a:endParaRPr lang="nb-NO"/>
          </a:p>
        </p:txBody>
      </p:sp>
    </p:spTree>
    <p:extLst>
      <p:ext uri="{BB962C8B-B14F-4D97-AF65-F5344CB8AC3E}">
        <p14:creationId xmlns:p14="http://schemas.microsoft.com/office/powerpoint/2010/main" val="3415848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53B67378-F7C9-441B-A8C2-FE79110067F3}" type="datetime1">
              <a:rPr lang="nb-NO" smtClean="0"/>
              <a:t>12.04.2023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lvl1pPr>
              <a:defRPr/>
            </a:lvl1pPr>
          </a:lstStyle>
          <a:p>
            <a:fld id="{42A5B1D5-8ADF-43B1-A30E-023B5E3EC382}" type="slidenum">
              <a:rPr lang="nb-NO" smtClean="0"/>
              <a:pPr/>
              <a:t>‹#›</a:t>
            </a:fld>
            <a:endParaRPr lang="nb-NO" dirty="0"/>
          </a:p>
        </p:txBody>
      </p:sp>
    </p:spTree>
    <p:extLst>
      <p:ext uri="{BB962C8B-B14F-4D97-AF65-F5344CB8AC3E}">
        <p14:creationId xmlns:p14="http://schemas.microsoft.com/office/powerpoint/2010/main" val="3439024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D2432ABB-389B-4843-A506-DF9E0A129775}" type="datetime1">
              <a:rPr lang="nb-NO" smtClean="0"/>
              <a:t>12.04.2023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CF80567-ECFE-42A6-A2B2-2725738EC68E}" type="slidenum">
              <a:rPr lang="nb-NO" smtClean="0"/>
              <a:t>‹#›</a:t>
            </a:fld>
            <a:endParaRPr lang="nb-NO"/>
          </a:p>
        </p:txBody>
      </p:sp>
    </p:spTree>
    <p:extLst>
      <p:ext uri="{BB962C8B-B14F-4D97-AF65-F5344CB8AC3E}">
        <p14:creationId xmlns:p14="http://schemas.microsoft.com/office/powerpoint/2010/main" val="124236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26B5297A-FBA8-4098-9D1F-D8B0040ADB7D}" type="datetime1">
              <a:rPr lang="nb-NO" smtClean="0"/>
              <a:t>12.04.2023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CF80567-ECFE-42A6-A2B2-2725738EC68E}" type="slidenum">
              <a:rPr lang="nb-NO" smtClean="0"/>
              <a:t>‹#›</a:t>
            </a:fld>
            <a:endParaRPr lang="nb-NO"/>
          </a:p>
        </p:txBody>
      </p:sp>
    </p:spTree>
    <p:extLst>
      <p:ext uri="{BB962C8B-B14F-4D97-AF65-F5344CB8AC3E}">
        <p14:creationId xmlns:p14="http://schemas.microsoft.com/office/powerpoint/2010/main" val="2634793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lgn="ctr">
              <a:defRPr sz="4000" b="1">
                <a:latin typeface="Arial" panose="020B0604020202020204" pitchFamily="34" charset="0"/>
                <a:cs typeface="Arial" panose="020B0604020202020204" pitchFamily="34" charset="0"/>
              </a:defRPr>
            </a:lvl1pPr>
          </a:lstStyle>
          <a:p>
            <a:r>
              <a:rPr lang="nb-NO"/>
              <a:t>Klikk for å redigere tittelstil</a:t>
            </a:r>
          </a:p>
        </p:txBody>
      </p:sp>
      <p:sp>
        <p:nvSpPr>
          <p:cNvPr id="3" name="Plassholder for innhold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10"/>
          </p:nvPr>
        </p:nvSpPr>
        <p:spPr/>
        <p:txBody>
          <a:bodyPr/>
          <a:lstStyle/>
          <a:p>
            <a:fld id="{2DEB3306-8729-4A0B-A61E-3D17E05338D0}" type="datetime1">
              <a:rPr lang="nb-NO" smtClean="0"/>
              <a:t>12.04.2023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CF80567-ECFE-42A6-A2B2-2725738EC68E}" type="slidenum">
              <a:rPr lang="nb-NO" smtClean="0"/>
              <a:t>‹#›</a:t>
            </a:fld>
            <a:endParaRPr lang="nb-NO"/>
          </a:p>
        </p:txBody>
      </p:sp>
    </p:spTree>
    <p:extLst>
      <p:ext uri="{BB962C8B-B14F-4D97-AF65-F5344CB8AC3E}">
        <p14:creationId xmlns:p14="http://schemas.microsoft.com/office/powerpoint/2010/main" val="3242213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EAEB1534-BA69-472B-B94F-C187D9D04849}" type="datetime1">
              <a:rPr lang="nb-NO" smtClean="0"/>
              <a:t>12.04.2023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6CF80567-ECFE-42A6-A2B2-2725738EC68E}" type="slidenum">
              <a:rPr lang="nb-NO" smtClean="0"/>
              <a:t>‹#›</a:t>
            </a:fld>
            <a:endParaRPr lang="nb-NO"/>
          </a:p>
        </p:txBody>
      </p:sp>
    </p:spTree>
    <p:extLst>
      <p:ext uri="{BB962C8B-B14F-4D97-AF65-F5344CB8AC3E}">
        <p14:creationId xmlns:p14="http://schemas.microsoft.com/office/powerpoint/2010/main" val="3061680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BDD6F244-85BC-4A93-B23A-93A7C3F1B5B5}" type="datetime1">
              <a:rPr lang="nb-NO" smtClean="0"/>
              <a:t>12.04.2023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6CF80567-ECFE-42A6-A2B2-2725738EC68E}" type="slidenum">
              <a:rPr lang="nb-NO" smtClean="0"/>
              <a:t>‹#›</a:t>
            </a:fld>
            <a:endParaRPr lang="nb-NO"/>
          </a:p>
        </p:txBody>
      </p:sp>
    </p:spTree>
    <p:extLst>
      <p:ext uri="{BB962C8B-B14F-4D97-AF65-F5344CB8AC3E}">
        <p14:creationId xmlns:p14="http://schemas.microsoft.com/office/powerpoint/2010/main" val="33198105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248C7C26-EFED-4F0A-9ED4-635496003EA7}" type="datetime1">
              <a:rPr lang="nb-NO" smtClean="0"/>
              <a:t>12.04.2023</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6CF80567-ECFE-42A6-A2B2-2725738EC68E}" type="slidenum">
              <a:rPr lang="nb-NO" smtClean="0"/>
              <a:t>‹#›</a:t>
            </a:fld>
            <a:endParaRPr lang="nb-NO"/>
          </a:p>
        </p:txBody>
      </p:sp>
    </p:spTree>
    <p:extLst>
      <p:ext uri="{BB962C8B-B14F-4D97-AF65-F5344CB8AC3E}">
        <p14:creationId xmlns:p14="http://schemas.microsoft.com/office/powerpoint/2010/main" val="4041244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4A7888F2-314F-4C07-A51F-5879E09D14F5}" type="datetime1">
              <a:rPr lang="nb-NO" smtClean="0"/>
              <a:t>12.04.2023</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6CF80567-ECFE-42A6-A2B2-2725738EC68E}" type="slidenum">
              <a:rPr lang="nb-NO" smtClean="0"/>
              <a:t>‹#›</a:t>
            </a:fld>
            <a:endParaRPr lang="nb-NO"/>
          </a:p>
        </p:txBody>
      </p:sp>
    </p:spTree>
    <p:extLst>
      <p:ext uri="{BB962C8B-B14F-4D97-AF65-F5344CB8AC3E}">
        <p14:creationId xmlns:p14="http://schemas.microsoft.com/office/powerpoint/2010/main" val="1897090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0557BBE-D1CD-4AFA-A6A5-2DBEAEEF60E9}" type="datetime1">
              <a:rPr lang="nb-NO" smtClean="0"/>
              <a:t>12.04.2023</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6CF80567-ECFE-42A6-A2B2-2725738EC68E}" type="slidenum">
              <a:rPr lang="nb-NO" smtClean="0"/>
              <a:t>‹#›</a:t>
            </a:fld>
            <a:endParaRPr lang="nb-NO"/>
          </a:p>
        </p:txBody>
      </p:sp>
    </p:spTree>
    <p:extLst>
      <p:ext uri="{BB962C8B-B14F-4D97-AF65-F5344CB8AC3E}">
        <p14:creationId xmlns:p14="http://schemas.microsoft.com/office/powerpoint/2010/main" val="1956339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BE3F948-EBEF-4054-8388-79D8FADC3BD2}" type="datetime1">
              <a:rPr lang="nb-NO" smtClean="0"/>
              <a:t>12.04.2023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6CF80567-ECFE-42A6-A2B2-2725738EC68E}" type="slidenum">
              <a:rPr lang="nb-NO" smtClean="0"/>
              <a:t>‹#›</a:t>
            </a:fld>
            <a:endParaRPr lang="nb-NO"/>
          </a:p>
        </p:txBody>
      </p:sp>
    </p:spTree>
    <p:extLst>
      <p:ext uri="{BB962C8B-B14F-4D97-AF65-F5344CB8AC3E}">
        <p14:creationId xmlns:p14="http://schemas.microsoft.com/office/powerpoint/2010/main" val="1550400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DC1F620D-47BC-4EF4-9B4E-9DD5B42FFADE}" type="datetime1">
              <a:rPr lang="nb-NO" smtClean="0"/>
              <a:t>12.04.2023</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6CF80567-ECFE-42A6-A2B2-2725738EC68E}" type="slidenum">
              <a:rPr lang="nb-NO" smtClean="0"/>
              <a:t>‹#›</a:t>
            </a:fld>
            <a:endParaRPr lang="nb-NO"/>
          </a:p>
        </p:txBody>
      </p:sp>
    </p:spTree>
    <p:extLst>
      <p:ext uri="{BB962C8B-B14F-4D97-AF65-F5344CB8AC3E}">
        <p14:creationId xmlns:p14="http://schemas.microsoft.com/office/powerpoint/2010/main" val="1068418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322E57-7195-4871-B95A-CB3CCE7B8E5F}" type="datetime1">
              <a:rPr lang="nb-NO" smtClean="0"/>
              <a:t>12.04.2023</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80567-ECFE-42A6-A2B2-2725738EC68E}" type="slidenum">
              <a:rPr lang="nb-NO" smtClean="0"/>
              <a:t>‹#›</a:t>
            </a:fld>
            <a:endParaRPr lang="nb-NO"/>
          </a:p>
        </p:txBody>
      </p:sp>
    </p:spTree>
    <p:extLst>
      <p:ext uri="{BB962C8B-B14F-4D97-AF65-F5344CB8AC3E}">
        <p14:creationId xmlns:p14="http://schemas.microsoft.com/office/powerpoint/2010/main" val="583524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rcRect l="4976" r="4976"/>
          <a:stretch/>
        </p:blipFill>
        <p:spPr>
          <a:xfrm>
            <a:off x="0" y="1"/>
            <a:ext cx="12192000" cy="6858000"/>
          </a:xfrm>
          <a:prstGeom prst="rect">
            <a:avLst/>
          </a:prstGeom>
        </p:spPr>
      </p:pic>
      <p:sp>
        <p:nvSpPr>
          <p:cNvPr id="2" name="Tittel 1"/>
          <p:cNvSpPr>
            <a:spLocks noGrp="1"/>
          </p:cNvSpPr>
          <p:nvPr>
            <p:ph type="ctrTitle"/>
          </p:nvPr>
        </p:nvSpPr>
        <p:spPr>
          <a:xfrm>
            <a:off x="0" y="815926"/>
            <a:ext cx="4797083" cy="1290992"/>
          </a:xfrm>
          <a:solidFill>
            <a:schemeClr val="bg1"/>
          </a:solidFill>
          <a:ln>
            <a:solidFill>
              <a:schemeClr val="accent1">
                <a:lumMod val="50000"/>
              </a:schemeClr>
            </a:solidFill>
          </a:ln>
        </p:spPr>
        <p:txBody>
          <a:bodyPr>
            <a:normAutofit fontScale="90000"/>
          </a:bodyPr>
          <a:lstStyle/>
          <a:p>
            <a:r>
              <a:rPr lang="nb-NO" sz="4400" b="1" dirty="0">
                <a:solidFill>
                  <a:srgbClr val="002060"/>
                </a:solidFill>
                <a:latin typeface="Arial" panose="020B0604020202020204" pitchFamily="34" charset="0"/>
                <a:cs typeface="Arial" panose="020B0604020202020204" pitchFamily="34" charset="0"/>
              </a:rPr>
              <a:t>Årsmøte VBF 2023</a:t>
            </a:r>
            <a:br>
              <a:rPr lang="nb-NO" sz="4400" b="1" dirty="0">
                <a:solidFill>
                  <a:srgbClr val="002060"/>
                </a:solidFill>
                <a:latin typeface="Arial" panose="020B0604020202020204" pitchFamily="34" charset="0"/>
                <a:cs typeface="Arial" panose="020B0604020202020204" pitchFamily="34" charset="0"/>
              </a:rPr>
            </a:br>
            <a:r>
              <a:rPr lang="nb-NO" sz="1800" b="1" dirty="0">
                <a:solidFill>
                  <a:srgbClr val="002060"/>
                </a:solidFill>
                <a:latin typeface="Arial" panose="020B0604020202020204" pitchFamily="34" charset="0"/>
                <a:cs typeface="Arial" panose="020B0604020202020204" pitchFamily="34" charset="0"/>
              </a:rPr>
              <a:t>12 april 2023</a:t>
            </a:r>
            <a:br>
              <a:rPr lang="nb-NO" sz="1800" b="1" dirty="0">
                <a:solidFill>
                  <a:srgbClr val="002060"/>
                </a:solidFill>
                <a:latin typeface="Arial" panose="020B0604020202020204" pitchFamily="34" charset="0"/>
                <a:cs typeface="Arial" panose="020B0604020202020204" pitchFamily="34" charset="0"/>
              </a:rPr>
            </a:br>
            <a:r>
              <a:rPr lang="nb-NO" sz="1800" b="1" dirty="0">
                <a:solidFill>
                  <a:srgbClr val="002060"/>
                </a:solidFill>
                <a:latin typeface="Arial" panose="020B0604020202020204" pitchFamily="34" charset="0"/>
                <a:cs typeface="Arial" panose="020B0604020202020204" pitchFamily="34" charset="0"/>
              </a:rPr>
              <a:t>Minnesund Vel</a:t>
            </a:r>
          </a:p>
        </p:txBody>
      </p:sp>
      <p:sp>
        <p:nvSpPr>
          <p:cNvPr id="8" name="Plassholder for lysbildenummer 7"/>
          <p:cNvSpPr>
            <a:spLocks noGrp="1"/>
          </p:cNvSpPr>
          <p:nvPr>
            <p:ph type="sldNum" sz="quarter" idx="12"/>
          </p:nvPr>
        </p:nvSpPr>
        <p:spPr>
          <a:xfrm>
            <a:off x="8610600" y="6356350"/>
            <a:ext cx="3219676" cy="365125"/>
          </a:xfrm>
        </p:spPr>
        <p:txBody>
          <a:bodyPr/>
          <a:lstStyle/>
          <a:p>
            <a:fld id="{42A5B1D5-8ADF-43B1-A30E-023B5E3EC382}" type="slidenum">
              <a:rPr lang="nb-NO" b="1" smtClean="0">
                <a:solidFill>
                  <a:schemeClr val="bg1"/>
                </a:solidFill>
                <a:latin typeface="Arial" panose="020B0604020202020204" pitchFamily="34" charset="0"/>
                <a:cs typeface="Arial" panose="020B0604020202020204" pitchFamily="34" charset="0"/>
              </a:rPr>
              <a:pPr/>
              <a:t>1</a:t>
            </a:fld>
            <a:endParaRPr lang="nb-NO" b="1" dirty="0">
              <a:solidFill>
                <a:schemeClr val="bg1"/>
              </a:solidFill>
              <a:latin typeface="Arial" panose="020B0604020202020204" pitchFamily="34" charset="0"/>
              <a:cs typeface="Arial" panose="020B0604020202020204" pitchFamily="34" charset="0"/>
            </a:endParaRPr>
          </a:p>
        </p:txBody>
      </p:sp>
      <p:pic>
        <p:nvPicPr>
          <p:cNvPr id="4" name="Bilde 3">
            <a:extLst>
              <a:ext uri="{FF2B5EF4-FFF2-40B4-BE49-F238E27FC236}">
                <a16:creationId xmlns:a16="http://schemas.microsoft.com/office/drawing/2014/main" id="{DF8B974B-8EE6-B460-FB11-D09A0CF60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6542" y="422916"/>
            <a:ext cx="1622695" cy="1611618"/>
          </a:xfrm>
          <a:prstGeom prst="rect">
            <a:avLst/>
          </a:prstGeom>
        </p:spPr>
      </p:pic>
    </p:spTree>
    <p:extLst>
      <p:ext uri="{BB962C8B-B14F-4D97-AF65-F5344CB8AC3E}">
        <p14:creationId xmlns:p14="http://schemas.microsoft.com/office/powerpoint/2010/main" val="149078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8123AA5A-3878-7466-7EE8-329ABF293282}"/>
              </a:ext>
            </a:extLst>
          </p:cNvPr>
          <p:cNvSpPr>
            <a:spLocks noGrp="1"/>
          </p:cNvSpPr>
          <p:nvPr>
            <p:ph type="sldNum" sz="quarter" idx="12"/>
          </p:nvPr>
        </p:nvSpPr>
        <p:spPr/>
        <p:txBody>
          <a:bodyPr/>
          <a:lstStyle/>
          <a:p>
            <a:fld id="{6CF80567-ECFE-42A6-A2B2-2725738EC68E}" type="slidenum">
              <a:rPr lang="nb-NO" smtClean="0"/>
              <a:t>10</a:t>
            </a:fld>
            <a:endParaRPr lang="nb-NO"/>
          </a:p>
        </p:txBody>
      </p:sp>
      <p:sp>
        <p:nvSpPr>
          <p:cNvPr id="4" name="TekstSylinder 3">
            <a:extLst>
              <a:ext uri="{FF2B5EF4-FFF2-40B4-BE49-F238E27FC236}">
                <a16:creationId xmlns:a16="http://schemas.microsoft.com/office/drawing/2014/main" id="{E6AD6D68-1D7B-598E-37D6-91A045D84856}"/>
              </a:ext>
            </a:extLst>
          </p:cNvPr>
          <p:cNvSpPr txBox="1"/>
          <p:nvPr/>
        </p:nvSpPr>
        <p:spPr>
          <a:xfrm>
            <a:off x="196948" y="136525"/>
            <a:ext cx="11873132" cy="6730945"/>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nb-NO" sz="2400" b="1" dirty="0">
                <a:effectLst/>
                <a:latin typeface="Calibri" panose="020F0502020204030204" pitchFamily="34" charset="0"/>
                <a:ea typeface="Calibri" panose="020F0502020204030204" pitchFamily="34" charset="0"/>
                <a:cs typeface="Times New Roman" panose="02020603050405020304" pitchFamily="18" charset="0"/>
              </a:rPr>
              <a:t>Bane Nor: Tilbakeføring av brygger i Minnevika</a:t>
            </a:r>
          </a:p>
          <a:p>
            <a:pPr lvl="0">
              <a:lnSpc>
                <a:spcPct val="107000"/>
              </a:lnSpc>
            </a:pPr>
            <a:endParaRPr lang="nb-NO"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dirty="0">
                <a:latin typeface="Calibri" panose="020F0502020204030204" pitchFamily="34" charset="0"/>
                <a:ea typeface="Calibri" panose="020F0502020204030204" pitchFamily="34" charset="0"/>
                <a:cs typeface="Times New Roman" panose="02020603050405020304" pitchFamily="18" charset="0"/>
              </a:rPr>
              <a:t>A</a:t>
            </a:r>
            <a:r>
              <a:rPr lang="nb-NO" sz="1800" dirty="0">
                <a:effectLst/>
                <a:latin typeface="Calibri" panose="020F0502020204030204" pitchFamily="34" charset="0"/>
                <a:ea typeface="Calibri" panose="020F0502020204030204" pitchFamily="34" charset="0"/>
                <a:cs typeface="Times New Roman" panose="02020603050405020304" pitchFamily="18" charset="0"/>
              </a:rPr>
              <a:t>vtale om midlertidig havn på Ørbekk utgår 2024. </a:t>
            </a:r>
            <a:br>
              <a:rPr lang="nb-NO" dirty="0">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Startet planlegging av dette sammen med Bane Nor.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Befaring til høsten 2023 sammen med Bane Nor.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Vi har forespurt lys og en kontakt til lensepumpe i nærheten av Landgangen,</a:t>
            </a: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samt parkeringsmuligheter.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Parkering har vi ikke krav på, men Bane Nor vil ta dette opp med kommunen, </a:t>
            </a:r>
          </a:p>
          <a:p>
            <a:pPr marL="342900" lvl="0" indent="-342900">
              <a:lnSpc>
                <a:spcPct val="107000"/>
              </a:lnSpc>
              <a:buFont typeface="Symbol" panose="05050102010706020507" pitchFamily="18" charset="2"/>
              <a:buChar char=""/>
            </a:pPr>
            <a:r>
              <a:rPr lang="nb-NO" dirty="0">
                <a:latin typeface="Calibri" panose="020F0502020204030204" pitchFamily="34" charset="0"/>
                <a:ea typeface="Calibri" panose="020F0502020204030204" pitchFamily="34" charset="0"/>
                <a:cs typeface="Times New Roman" panose="02020603050405020304" pitchFamily="18" charset="0"/>
              </a:rPr>
              <a:t>Vinkling fra Bane Nor blir parkering for de som skal benytte</a:t>
            </a:r>
            <a:r>
              <a:rPr lang="nb-NO" sz="1800" dirty="0">
                <a:effectLst/>
                <a:latin typeface="Calibri" panose="020F0502020204030204" pitchFamily="34" charset="0"/>
                <a:ea typeface="Calibri" panose="020F0502020204030204" pitchFamily="34" charset="0"/>
                <a:cs typeface="Times New Roman" panose="02020603050405020304" pitchFamily="18" charset="0"/>
              </a:rPr>
              <a:t> Mjøstråkk og en badeplass.</a:t>
            </a:r>
          </a:p>
          <a:p>
            <a:pPr marL="34290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Lys og en strømkontakt på lysstolpen i havna var de positive til.</a:t>
            </a:r>
          </a:p>
          <a:p>
            <a:pPr marL="342900" lvl="0" indent="-342900">
              <a:lnSpc>
                <a:spcPct val="107000"/>
              </a:lnSpc>
              <a:buFont typeface="Symbol" panose="05050102010706020507" pitchFamily="18" charset="2"/>
              <a:buChar char=""/>
            </a:pPr>
            <a:br>
              <a:rPr lang="nb-NO" sz="1800" dirty="0">
                <a:effectLst/>
                <a:latin typeface="Calibri" panose="020F0502020204030204" pitchFamily="34" charset="0"/>
                <a:ea typeface="Calibri" panose="020F0502020204030204" pitchFamily="34" charset="0"/>
                <a:cs typeface="Times New Roman" panose="02020603050405020304" pitchFamily="18" charset="0"/>
              </a:rPr>
            </a:b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2400" b="1" dirty="0">
                <a:effectLst/>
                <a:latin typeface="Calibri" panose="020F0502020204030204" pitchFamily="34" charset="0"/>
                <a:ea typeface="Calibri" panose="020F0502020204030204" pitchFamily="34" charset="0"/>
                <a:cs typeface="Times New Roman" panose="02020603050405020304" pitchFamily="18" charset="0"/>
              </a:rPr>
              <a:t>Eidsvoll Kommune: Parkeringsproblemer i Sundet</a:t>
            </a:r>
            <a:r>
              <a:rPr lang="nb-NO" sz="2400" b="1" dirty="0">
                <a:latin typeface="Calibri" panose="020F0502020204030204" pitchFamily="34" charset="0"/>
                <a:ea typeface="Calibri" panose="020F0502020204030204" pitchFamily="34" charset="0"/>
                <a:cs typeface="Times New Roman" panose="02020603050405020304" pitchFamily="18" charset="0"/>
              </a:rPr>
              <a:t>.</a:t>
            </a:r>
            <a:endParaRPr lang="nb-NO" sz="2400" b="1"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Vi jobber fortsatt aktivt med å få en løsning på dette i Sundet, som foreningen har gjort nå i 24 år.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Det nye vi nå har gjort er at</a:t>
            </a:r>
            <a:r>
              <a:rPr lang="nb-NO" dirty="0">
                <a:latin typeface="Calibri" panose="020F0502020204030204" pitchFamily="34" charset="0"/>
                <a:ea typeface="Calibri" panose="020F0502020204030204" pitchFamily="34" charset="0"/>
                <a:cs typeface="Times New Roman" panose="02020603050405020304" pitchFamily="18" charset="0"/>
              </a:rPr>
              <a:t> </a:t>
            </a:r>
            <a:r>
              <a:rPr lang="nb-NO" sz="1800" dirty="0">
                <a:effectLst/>
                <a:latin typeface="Calibri" panose="020F0502020204030204" pitchFamily="34" charset="0"/>
                <a:ea typeface="Calibri" panose="020F0502020204030204" pitchFamily="34" charset="0"/>
                <a:cs typeface="Times New Roman" panose="02020603050405020304" pitchFamily="18" charset="0"/>
              </a:rPr>
              <a:t>VBF har lagt frem Reguleringsplanen for området, denne viser at det er regulert til </a:t>
            </a:r>
            <a:r>
              <a:rPr lang="nb-NO" dirty="0">
                <a:latin typeface="Calibri" panose="020F0502020204030204" pitchFamily="34" charset="0"/>
                <a:ea typeface="Calibri" panose="020F0502020204030204" pitchFamily="34" charset="0"/>
                <a:cs typeface="Times New Roman" panose="02020603050405020304" pitchFamily="18" charset="0"/>
              </a:rPr>
              <a:t>Havneområde, ikke offentlig parkering</a:t>
            </a:r>
            <a:r>
              <a:rPr lang="nb-NO" sz="1800" dirty="0">
                <a:effectLst/>
                <a:latin typeface="Calibri" panose="020F0502020204030204" pitchFamily="34" charset="0"/>
                <a:ea typeface="Calibri" panose="020F0502020204030204" pitchFamily="34" charset="0"/>
                <a:cs typeface="Times New Roman" panose="02020603050405020304" pitchFamily="18" charset="0"/>
              </a:rPr>
              <a:t>. Samt avtaler skrevet av partene da det ble havneområde der.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dirty="0">
                <a:latin typeface="Calibri" panose="020F0502020204030204" pitchFamily="34" charset="0"/>
                <a:ea typeface="Calibri" panose="020F0502020204030204" pitchFamily="34" charset="0"/>
                <a:cs typeface="Times New Roman" panose="02020603050405020304" pitchFamily="18" charset="0"/>
              </a:rPr>
              <a:t>Vi har lagt frem f</a:t>
            </a:r>
            <a:r>
              <a:rPr lang="nb-NO" sz="1800" dirty="0">
                <a:effectLst/>
                <a:latin typeface="Calibri" panose="020F0502020204030204" pitchFamily="34" charset="0"/>
                <a:ea typeface="Calibri" panose="020F0502020204030204" pitchFamily="34" charset="0"/>
                <a:cs typeface="Times New Roman" panose="02020603050405020304" pitchFamily="18" charset="0"/>
              </a:rPr>
              <a:t>orslag om ny skilting, (Parkeringstillatelse for VBF og gyldig billett for Skibladner)samt opptegnede parkeringsplasser på asfalten til 1 bussparkering og 1 HC parkering.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Vi kommer ingen vei med kommunen alene. </a:t>
            </a:r>
            <a:r>
              <a:rPr lang="nb-NO" dirty="0">
                <a:latin typeface="Calibri" panose="020F0502020204030204" pitchFamily="34" charset="0"/>
                <a:ea typeface="Calibri" panose="020F0502020204030204" pitchFamily="34" charset="0"/>
                <a:cs typeface="Times New Roman" panose="02020603050405020304" pitchFamily="18" charset="0"/>
              </a:rPr>
              <a:t>De utrykker at </a:t>
            </a:r>
            <a:r>
              <a:rPr lang="nb-NO" sz="1800" dirty="0">
                <a:effectLst/>
                <a:latin typeface="Calibri" panose="020F0502020204030204" pitchFamily="34" charset="0"/>
                <a:ea typeface="Calibri" panose="020F0502020204030204" pitchFamily="34" charset="0"/>
                <a:cs typeface="Times New Roman" panose="02020603050405020304" pitchFamily="18" charset="0"/>
              </a:rPr>
              <a:t>de ikke finner løsning på dette problemet. </a:t>
            </a:r>
            <a:br>
              <a:rPr lang="nb-NO" dirty="0">
                <a:latin typeface="Calibri" panose="020F0502020204030204" pitchFamily="34" charset="0"/>
                <a:ea typeface="Calibri" panose="020F0502020204030204" pitchFamily="34" charset="0"/>
                <a:cs typeface="Times New Roman" panose="02020603050405020304" pitchFamily="18" charset="0"/>
              </a:rPr>
            </a:br>
            <a:r>
              <a:rPr lang="nb-NO" dirty="0">
                <a:latin typeface="Calibri" panose="020F0502020204030204" pitchFamily="34" charset="0"/>
                <a:ea typeface="Calibri" panose="020F0502020204030204" pitchFamily="34" charset="0"/>
                <a:cs typeface="Times New Roman" panose="02020603050405020304" pitchFamily="18" charset="0"/>
              </a:rPr>
              <a:t>V</a:t>
            </a:r>
            <a:r>
              <a:rPr lang="nb-NO" sz="1800" dirty="0">
                <a:effectLst/>
                <a:latin typeface="Calibri" panose="020F0502020204030204" pitchFamily="34" charset="0"/>
                <a:ea typeface="Calibri" panose="020F0502020204030204" pitchFamily="34" charset="0"/>
                <a:cs typeface="Times New Roman" panose="02020603050405020304" pitchFamily="18" charset="0"/>
              </a:rPr>
              <a:t>i har bedt KNBF v/Endre Solvang om hjelp til dette også.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Vårt ønske er en løsning i havneområdet før Skibladner kommer 18 juni.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Dette blir også en av punktene vi tar opp på bet båtpolitiske møtet 21 april 2023.</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de 5">
            <a:extLst>
              <a:ext uri="{FF2B5EF4-FFF2-40B4-BE49-F238E27FC236}">
                <a16:creationId xmlns:a16="http://schemas.microsoft.com/office/drawing/2014/main" id="{FE0160FE-AD46-4E10-84FE-15DEE57D6D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1120" y="0"/>
            <a:ext cx="2883877" cy="3812345"/>
          </a:xfrm>
          <a:prstGeom prst="rect">
            <a:avLst/>
          </a:prstGeom>
        </p:spPr>
      </p:pic>
    </p:spTree>
    <p:extLst>
      <p:ext uri="{BB962C8B-B14F-4D97-AF65-F5344CB8AC3E}">
        <p14:creationId xmlns:p14="http://schemas.microsoft.com/office/powerpoint/2010/main" val="313077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86BA82DB-57B7-B0A6-096A-E3CFAA725996}"/>
              </a:ext>
            </a:extLst>
          </p:cNvPr>
          <p:cNvSpPr>
            <a:spLocks noGrp="1"/>
          </p:cNvSpPr>
          <p:nvPr>
            <p:ph type="sldNum" sz="quarter" idx="12"/>
          </p:nvPr>
        </p:nvSpPr>
        <p:spPr/>
        <p:txBody>
          <a:bodyPr/>
          <a:lstStyle/>
          <a:p>
            <a:fld id="{6CF80567-ECFE-42A6-A2B2-2725738EC68E}" type="slidenum">
              <a:rPr lang="nb-NO" smtClean="0"/>
              <a:t>11</a:t>
            </a:fld>
            <a:endParaRPr lang="nb-NO"/>
          </a:p>
        </p:txBody>
      </p:sp>
      <p:sp>
        <p:nvSpPr>
          <p:cNvPr id="4" name="TekstSylinder 3">
            <a:extLst>
              <a:ext uri="{FF2B5EF4-FFF2-40B4-BE49-F238E27FC236}">
                <a16:creationId xmlns:a16="http://schemas.microsoft.com/office/drawing/2014/main" id="{A3B5B76D-A001-5963-40BF-60A37005404B}"/>
              </a:ext>
            </a:extLst>
          </p:cNvPr>
          <p:cNvSpPr txBox="1"/>
          <p:nvPr/>
        </p:nvSpPr>
        <p:spPr>
          <a:xfrm>
            <a:off x="253218" y="253218"/>
            <a:ext cx="11938782" cy="5460790"/>
          </a:xfrm>
          <a:prstGeom prst="rect">
            <a:avLst/>
          </a:prstGeom>
          <a:noFill/>
        </p:spPr>
        <p:txBody>
          <a:bodyPr wrap="square">
            <a:spAutoFit/>
          </a:bodyPr>
          <a:lstStyle/>
          <a:p>
            <a:r>
              <a:rPr lang="nb-NO" sz="2400" b="1" dirty="0">
                <a:effectLst/>
                <a:latin typeface="Calibri" panose="020F0502020204030204" pitchFamily="34" charset="0"/>
                <a:ea typeface="Calibri" panose="020F0502020204030204" pitchFamily="34" charset="0"/>
                <a:cs typeface="Times New Roman" panose="02020603050405020304" pitchFamily="18" charset="0"/>
              </a:rPr>
              <a:t>Eidsvoll Kommune: Skjoldnestangen</a:t>
            </a:r>
            <a:r>
              <a:rPr lang="nb-NO" sz="2400" dirty="0">
                <a:effectLst/>
                <a:latin typeface="Calibri" panose="020F0502020204030204" pitchFamily="34" charset="0"/>
                <a:ea typeface="Calibri" panose="020F0502020204030204" pitchFamily="34" charset="0"/>
                <a:cs typeface="Times New Roman" panose="02020603050405020304" pitchFamily="18" charset="0"/>
              </a:rPr>
              <a:t>. </a:t>
            </a:r>
          </a:p>
          <a:p>
            <a:r>
              <a:rPr lang="nb-NO" sz="1800" dirty="0">
                <a:effectLst/>
                <a:latin typeface="Calibri" panose="020F0502020204030204" pitchFamily="34" charset="0"/>
                <a:ea typeface="Calibri" panose="020F0502020204030204" pitchFamily="34" charset="0"/>
                <a:cs typeface="Times New Roman" panose="02020603050405020304" pitchFamily="18" charset="0"/>
              </a:rPr>
              <a:t>Vi har vår heiseplass for båter der. </a:t>
            </a:r>
          </a:p>
          <a:p>
            <a:pPr marL="342900" lvl="0" indent="-342900">
              <a:lnSpc>
                <a:spcPct val="107000"/>
              </a:lnSpc>
              <a:spcAft>
                <a:spcPts val="800"/>
              </a:spcAft>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Det står stadig noe i avisen om nye planer her, vi tok ett møte for å få klarhet i dette med Ordfører Hege Svendsen og Olav Resaland. Det ble sagt mye bra, referat ble skrevet, men ikke noe oppfølging i etterkant fra kommunen på dette og det dukker stadig opp nye forslag til bruk av dette område i pressen.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Vi følger opp dette videre. </a:t>
            </a:r>
          </a:p>
          <a:p>
            <a:pPr marL="342900" lvl="0" indent="-342900">
              <a:lnSpc>
                <a:spcPct val="107000"/>
              </a:lnSpc>
              <a:spcAft>
                <a:spcPts val="800"/>
              </a:spcAft>
              <a:buFont typeface="Symbol" panose="05050102010706020507" pitchFamily="18" charset="2"/>
              <a:buChar char=""/>
            </a:pPr>
            <a:r>
              <a:rPr lang="nb-NO" sz="2400" b="1" dirty="0">
                <a:effectLst/>
                <a:latin typeface="Calibri" panose="020F0502020204030204" pitchFamily="34" charset="0"/>
                <a:ea typeface="Calibri" panose="020F0502020204030204" pitchFamily="34" charset="0"/>
                <a:cs typeface="Times New Roman" panose="02020603050405020304" pitchFamily="18" charset="0"/>
              </a:rPr>
              <a:t>Eidsvoll kommune</a:t>
            </a:r>
            <a:r>
              <a:rPr lang="nb-NO" sz="2400" dirty="0">
                <a:effectLst/>
                <a:latin typeface="Calibri" panose="020F0502020204030204" pitchFamily="34" charset="0"/>
                <a:ea typeface="Calibri" panose="020F0502020204030204" pitchFamily="34" charset="0"/>
                <a:cs typeface="Times New Roman" panose="02020603050405020304" pitchFamily="18" charset="0"/>
              </a:rPr>
              <a:t>: </a:t>
            </a:r>
            <a:r>
              <a:rPr lang="no" sz="2000" b="1" dirty="0">
                <a:solidFill>
                  <a:schemeClr val="dk1"/>
                </a:solidFill>
                <a:latin typeface="Arial" panose="020B0604020202020204" pitchFamily="34" charset="0"/>
                <a:ea typeface="Calibri"/>
                <a:cs typeface="Arial" panose="020B0604020202020204" pitchFamily="34" charset="0"/>
                <a:sym typeface="Calibri"/>
              </a:rPr>
              <a:t>Kommunal ferdigstilling av båthavnen på Ørbekk</a:t>
            </a:r>
            <a:endParaRPr lang="nb-NO"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 Kan vi få lys og strøm, få ferdigstilt molo som fremstår som halvferdig, gjestebrygger og parkering for havneområdet? Dette er spørsmål vi må få svar på før avtalen med Bane Nor går ut i 2024.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Det er ett ønske fra Kommunen at VBF tar over driften av havnen etter 2024. </a:t>
            </a:r>
          </a:p>
          <a:p>
            <a:pPr marL="342900" lvl="0" indent="-342900">
              <a:lnSpc>
                <a:spcPct val="107000"/>
              </a:lnSpc>
              <a:spcAft>
                <a:spcPts val="800"/>
              </a:spcAft>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Hva kan vi kreve og hva vil kommunen pålegge oss av kostnader i fremtiden? Dette er spørsmål vi må ha klarhet i før vi skriver under på en kontrakt.</a:t>
            </a:r>
          </a:p>
          <a:p>
            <a:pPr marL="342900" lvl="0" indent="-342900">
              <a:lnSpc>
                <a:spcPct val="107000"/>
              </a:lnSpc>
              <a:spcAft>
                <a:spcPts val="800"/>
              </a:spcAft>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 Vi vil jobbe videre med dette i 2023.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Dette er også ett av punktene vi tar opp på Båtpolitisk møte 21 april 2023.</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pic>
        <p:nvPicPr>
          <p:cNvPr id="8" name="Bilde 7">
            <a:extLst>
              <a:ext uri="{FF2B5EF4-FFF2-40B4-BE49-F238E27FC236}">
                <a16:creationId xmlns:a16="http://schemas.microsoft.com/office/drawing/2014/main" id="{BF20DA8D-62B5-F788-4570-7679A48049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552013" y="4093699"/>
            <a:ext cx="4168740" cy="2377440"/>
          </a:xfrm>
          <a:prstGeom prst="rect">
            <a:avLst/>
          </a:prstGeom>
        </p:spPr>
      </p:pic>
    </p:spTree>
    <p:extLst>
      <p:ext uri="{BB962C8B-B14F-4D97-AF65-F5344CB8AC3E}">
        <p14:creationId xmlns:p14="http://schemas.microsoft.com/office/powerpoint/2010/main" val="1365642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A51E1C-44F8-45ED-BC27-1A213F3B32B4}"/>
              </a:ext>
            </a:extLst>
          </p:cNvPr>
          <p:cNvSpPr>
            <a:spLocks noGrp="1"/>
          </p:cNvSpPr>
          <p:nvPr>
            <p:ph type="title"/>
          </p:nvPr>
        </p:nvSpPr>
        <p:spPr/>
        <p:txBody>
          <a:bodyPr/>
          <a:lstStyle/>
          <a:p>
            <a:r>
              <a:rPr lang="nb-NO" dirty="0"/>
              <a:t>Servicebygg og septiktømming i Sundet.</a:t>
            </a:r>
          </a:p>
        </p:txBody>
      </p:sp>
      <p:pic>
        <p:nvPicPr>
          <p:cNvPr id="7" name="Plassholder for bilde 6">
            <a:extLst>
              <a:ext uri="{FF2B5EF4-FFF2-40B4-BE49-F238E27FC236}">
                <a16:creationId xmlns:a16="http://schemas.microsoft.com/office/drawing/2014/main" id="{A249C36C-C7EC-0C39-FC7D-069B5AED8AE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374" r="5374"/>
          <a:stretch/>
        </p:blipFill>
        <p:spPr>
          <a:xfrm>
            <a:off x="5183188" y="987425"/>
            <a:ext cx="6000627" cy="4738149"/>
          </a:xfrm>
        </p:spPr>
      </p:pic>
      <p:sp>
        <p:nvSpPr>
          <p:cNvPr id="4" name="Plassholder for tekst 3">
            <a:extLst>
              <a:ext uri="{FF2B5EF4-FFF2-40B4-BE49-F238E27FC236}">
                <a16:creationId xmlns:a16="http://schemas.microsoft.com/office/drawing/2014/main" id="{2BDA9AA3-B70D-1883-4C93-E00261534E82}"/>
              </a:ext>
            </a:extLst>
          </p:cNvPr>
          <p:cNvSpPr>
            <a:spLocks noGrp="1"/>
          </p:cNvSpPr>
          <p:nvPr>
            <p:ph type="body" sz="half" idx="2"/>
          </p:nvPr>
        </p:nvSpPr>
        <p:spPr/>
        <p:txBody>
          <a:bodyPr/>
          <a:lstStyle/>
          <a:p>
            <a:r>
              <a:rPr lang="nb-NO" dirty="0"/>
              <a:t>Service bygget er i drift. </a:t>
            </a:r>
            <a:br>
              <a:rPr lang="nb-NO" dirty="0"/>
            </a:br>
            <a:r>
              <a:rPr lang="nb-NO" dirty="0"/>
              <a:t>Endelig har vi fått tilgang på offentlig toalett åpent hele døgnet i Sundet! </a:t>
            </a:r>
            <a:br>
              <a:rPr lang="nb-NO" dirty="0"/>
            </a:br>
            <a:r>
              <a:rPr lang="nb-NO" dirty="0"/>
              <a:t>Her er det tilgang på toalett, dusj og vaskemaskin. </a:t>
            </a:r>
          </a:p>
          <a:p>
            <a:r>
              <a:rPr lang="nb-NO" dirty="0"/>
              <a:t>Det er lovet at septiktømmingen for båter skal være oppe å gå før sesongen er i full gang. </a:t>
            </a:r>
          </a:p>
          <a:p>
            <a:r>
              <a:rPr lang="nb-NO" dirty="0"/>
              <a:t>Det er snakk om en høytidelig markering der ordfører offisielt åpner disse for båtfolket, 18 juni 2023.</a:t>
            </a:r>
          </a:p>
        </p:txBody>
      </p:sp>
      <p:sp>
        <p:nvSpPr>
          <p:cNvPr id="5" name="Plassholder for lysbildenummer 4">
            <a:extLst>
              <a:ext uri="{FF2B5EF4-FFF2-40B4-BE49-F238E27FC236}">
                <a16:creationId xmlns:a16="http://schemas.microsoft.com/office/drawing/2014/main" id="{5390F292-0AD0-80AD-A68B-B91C598A7AD9}"/>
              </a:ext>
            </a:extLst>
          </p:cNvPr>
          <p:cNvSpPr>
            <a:spLocks noGrp="1"/>
          </p:cNvSpPr>
          <p:nvPr>
            <p:ph type="sldNum" sz="quarter" idx="12"/>
          </p:nvPr>
        </p:nvSpPr>
        <p:spPr/>
        <p:txBody>
          <a:bodyPr/>
          <a:lstStyle/>
          <a:p>
            <a:fld id="{6CF80567-ECFE-42A6-A2B2-2725738EC68E}" type="slidenum">
              <a:rPr lang="nb-NO" smtClean="0"/>
              <a:t>12</a:t>
            </a:fld>
            <a:endParaRPr lang="nb-NO"/>
          </a:p>
        </p:txBody>
      </p:sp>
    </p:spTree>
    <p:extLst>
      <p:ext uri="{BB962C8B-B14F-4D97-AF65-F5344CB8AC3E}">
        <p14:creationId xmlns:p14="http://schemas.microsoft.com/office/powerpoint/2010/main" val="3229243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24BAC8A4-A902-4878-3579-8BBDEBE43B4F}"/>
              </a:ext>
            </a:extLst>
          </p:cNvPr>
          <p:cNvSpPr>
            <a:spLocks noGrp="1"/>
          </p:cNvSpPr>
          <p:nvPr>
            <p:ph type="sldNum" sz="quarter" idx="12"/>
          </p:nvPr>
        </p:nvSpPr>
        <p:spPr/>
        <p:txBody>
          <a:bodyPr/>
          <a:lstStyle/>
          <a:p>
            <a:fld id="{6CF80567-ECFE-42A6-A2B2-2725738EC68E}" type="slidenum">
              <a:rPr lang="nb-NO" smtClean="0"/>
              <a:t>13</a:t>
            </a:fld>
            <a:endParaRPr lang="nb-NO"/>
          </a:p>
        </p:txBody>
      </p:sp>
      <p:sp>
        <p:nvSpPr>
          <p:cNvPr id="4" name="TekstSylinder 3">
            <a:extLst>
              <a:ext uri="{FF2B5EF4-FFF2-40B4-BE49-F238E27FC236}">
                <a16:creationId xmlns:a16="http://schemas.microsoft.com/office/drawing/2014/main" id="{330838BB-96C5-82E6-7B71-E9F40D2CFB20}"/>
              </a:ext>
            </a:extLst>
          </p:cNvPr>
          <p:cNvSpPr txBox="1"/>
          <p:nvPr/>
        </p:nvSpPr>
        <p:spPr>
          <a:xfrm>
            <a:off x="295422" y="506437"/>
            <a:ext cx="11058378" cy="4806252"/>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nb-NO" sz="1800" b="1" dirty="0">
                <a:effectLst/>
                <a:latin typeface="Calibri" panose="020F0502020204030204" pitchFamily="34" charset="0"/>
                <a:ea typeface="Calibri" panose="020F0502020204030204" pitchFamily="34" charset="0"/>
                <a:cs typeface="Times New Roman" panose="02020603050405020304" pitchFamily="18" charset="0"/>
              </a:rPr>
              <a:t>Medlemsfordeler:</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Vi ønsker at det skal være lønnsomt å være medlem hos oss og jobber hele tiden med å lage gode avtaler som gagner medlemmene. </a:t>
            </a:r>
            <a:endParaRPr lang="nb-NO"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Vårt Kollektive medlemskap i NKBF gir mange gode medlemsfordeler, Ditt medlemsnr. og informasjon om medlemsfordelene ligger i Havneweb.</a:t>
            </a:r>
            <a:endParaRPr lang="nb-NO"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Vi har 10 % på alle lagervarer i butikken til Småbåthavner på Skarnes. </a:t>
            </a:r>
            <a:endParaRPr lang="nb-NO"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Våre medlemmer fikk gratis bryggefest i havna på Ørbekk i 2022.</a:t>
            </a:r>
            <a:endParaRPr lang="nb-NO"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Alle våre medlemmer har tilgang til egen gjesteplass på Merra i Hurdalssjøen, max 1 uke pr sesong, om det er flere som ønsker å benytte seg av dette tilbudet. Må sette seg på liste hos oss og få låne nøkkel til bom.</a:t>
            </a:r>
          </a:p>
          <a:p>
            <a:pPr marL="342900" lvl="0" indent="-342900">
              <a:lnSpc>
                <a:spcPct val="107000"/>
              </a:lnSpc>
              <a:buFont typeface="Symbol" panose="05050102010706020507" pitchFamily="18" charset="2"/>
              <a:buChar char=""/>
            </a:pP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b="1" dirty="0">
                <a:effectLst/>
                <a:latin typeface="Calibri" panose="020F0502020204030204" pitchFamily="34" charset="0"/>
                <a:ea typeface="Calibri" panose="020F0502020204030204" pitchFamily="34" charset="0"/>
                <a:cs typeface="Times New Roman" panose="02020603050405020304" pitchFamily="18" charset="0"/>
              </a:rPr>
              <a:t>Arrangement for medlemmene: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Kortesjen 18 juni 2022</a:t>
            </a:r>
          </a:p>
          <a:p>
            <a:pPr marL="342900" lvl="0" indent="-342900">
              <a:lnSpc>
                <a:spcPct val="107000"/>
              </a:lnSpc>
              <a:spcAft>
                <a:spcPts val="800"/>
              </a:spcAft>
              <a:buFont typeface="Symbol" panose="05050102010706020507" pitchFamily="18" charset="2"/>
              <a:buChar char=""/>
            </a:pPr>
            <a:r>
              <a:rPr lang="nb-NO" dirty="0">
                <a:latin typeface="Calibri" panose="020F0502020204030204" pitchFamily="34" charset="0"/>
                <a:ea typeface="Calibri" panose="020F0502020204030204" pitchFamily="34" charset="0"/>
                <a:cs typeface="Times New Roman" panose="02020603050405020304" pitchFamily="18" charset="0"/>
              </a:rPr>
              <a:t>B</a:t>
            </a:r>
            <a:r>
              <a:rPr lang="nb-NO" sz="1800" dirty="0">
                <a:effectLst/>
                <a:latin typeface="Calibri" panose="020F0502020204030204" pitchFamily="34" charset="0"/>
                <a:ea typeface="Calibri" panose="020F0502020204030204" pitchFamily="34" charset="0"/>
                <a:cs typeface="Times New Roman" panose="02020603050405020304" pitchFamily="18" charset="0"/>
              </a:rPr>
              <a:t>ryggefest på Ørbekk høsten 2022, </a:t>
            </a:r>
          </a:p>
          <a:p>
            <a:pPr marL="342900" lvl="0" indent="-342900">
              <a:lnSpc>
                <a:spcPct val="107000"/>
              </a:lnSpc>
              <a:spcAft>
                <a:spcPts val="800"/>
              </a:spcAft>
              <a:buFont typeface="Symbol" panose="05050102010706020507" pitchFamily="18" charset="2"/>
              <a:buChar char=""/>
            </a:pPr>
            <a:r>
              <a:rPr lang="nb-NO" dirty="0">
                <a:latin typeface="Calibri" panose="020F0502020204030204" pitchFamily="34" charset="0"/>
                <a:ea typeface="Calibri" panose="020F0502020204030204" pitchFamily="34" charset="0"/>
                <a:cs typeface="Times New Roman" panose="02020603050405020304" pitchFamily="18" charset="0"/>
              </a:rPr>
              <a:t>M</a:t>
            </a:r>
            <a:r>
              <a:rPr lang="nb-NO" sz="1800" dirty="0">
                <a:effectLst/>
                <a:latin typeface="Calibri" panose="020F0502020204030204" pitchFamily="34" charset="0"/>
                <a:ea typeface="Calibri" panose="020F0502020204030204" pitchFamily="34" charset="0"/>
                <a:cs typeface="Times New Roman" panose="02020603050405020304" pitchFamily="18" charset="0"/>
              </a:rPr>
              <a:t>edlemssammenkomst på Bar-a-grafen i mars 2023. </a:t>
            </a:r>
          </a:p>
          <a:p>
            <a:pPr lvl="0">
              <a:lnSpc>
                <a:spcPct val="107000"/>
              </a:lnSpc>
              <a:spcAft>
                <a:spcPts val="800"/>
              </a:spcAft>
            </a:pP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de 5">
            <a:extLst>
              <a:ext uri="{FF2B5EF4-FFF2-40B4-BE49-F238E27FC236}">
                <a16:creationId xmlns:a16="http://schemas.microsoft.com/office/drawing/2014/main" id="{D0549B99-40BD-4D87-7773-D401482F84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429000"/>
            <a:ext cx="4572000" cy="3429000"/>
          </a:xfrm>
          <a:prstGeom prst="rect">
            <a:avLst/>
          </a:prstGeom>
        </p:spPr>
      </p:pic>
    </p:spTree>
    <p:extLst>
      <p:ext uri="{BB962C8B-B14F-4D97-AF65-F5344CB8AC3E}">
        <p14:creationId xmlns:p14="http://schemas.microsoft.com/office/powerpoint/2010/main" val="1982086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0CAFBC-3EFE-A316-3DED-14825B59F53A}"/>
              </a:ext>
            </a:extLst>
          </p:cNvPr>
          <p:cNvSpPr>
            <a:spLocks noGrp="1"/>
          </p:cNvSpPr>
          <p:nvPr>
            <p:ph type="title"/>
          </p:nvPr>
        </p:nvSpPr>
        <p:spPr/>
        <p:txBody>
          <a:bodyPr/>
          <a:lstStyle/>
          <a:p>
            <a:r>
              <a:rPr lang="nb-NO" dirty="0"/>
              <a:t>Velkomstkortesje for Skibladner 18 juni 2023.</a:t>
            </a:r>
          </a:p>
        </p:txBody>
      </p:sp>
      <p:pic>
        <p:nvPicPr>
          <p:cNvPr id="7" name="Plassholder for bilde 6">
            <a:extLst>
              <a:ext uri="{FF2B5EF4-FFF2-40B4-BE49-F238E27FC236}">
                <a16:creationId xmlns:a16="http://schemas.microsoft.com/office/drawing/2014/main" id="{AA99A0A6-4905-B455-4987-ECA89AC9C11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323" b="4323"/>
          <a:stretch/>
        </p:blipFill>
        <p:spPr>
          <a:xfrm>
            <a:off x="5331654" y="0"/>
            <a:ext cx="6023733" cy="6858000"/>
          </a:xfrm>
        </p:spPr>
      </p:pic>
      <p:sp>
        <p:nvSpPr>
          <p:cNvPr id="4" name="Plassholder for tekst 3">
            <a:extLst>
              <a:ext uri="{FF2B5EF4-FFF2-40B4-BE49-F238E27FC236}">
                <a16:creationId xmlns:a16="http://schemas.microsoft.com/office/drawing/2014/main" id="{57CA0227-9ADC-1C48-609F-13B763F43010}"/>
              </a:ext>
            </a:extLst>
          </p:cNvPr>
          <p:cNvSpPr>
            <a:spLocks noGrp="1"/>
          </p:cNvSpPr>
          <p:nvPr>
            <p:ph type="body" sz="half" idx="2"/>
          </p:nvPr>
        </p:nvSpPr>
        <p:spPr/>
        <p:txBody>
          <a:bodyPr/>
          <a:lstStyle/>
          <a:p>
            <a:r>
              <a:rPr lang="nb-NO" dirty="0"/>
              <a:t>Vi har fått i oppdrag av kommunen å lage en velkomst i havna og på vannet for Skibladner 18 juni. </a:t>
            </a:r>
          </a:p>
          <a:p>
            <a:r>
              <a:rPr lang="nb-NO" dirty="0"/>
              <a:t>VBF har fått Skibladner til å senke hastigheten til 5 knop, fra Strandlykkja til Minnesundbrua. </a:t>
            </a:r>
          </a:p>
          <a:p>
            <a:r>
              <a:rPr lang="nb-NO" dirty="0"/>
              <a:t>Skibladner ønsker at vi tar vare på sikkerheten da de kommer ned i Vorma, og skal legge til i Sundet og kaptein ønsker ett møte med sikkerhetsteamet i forkant. </a:t>
            </a:r>
          </a:p>
          <a:p>
            <a:r>
              <a:rPr lang="nb-NO" dirty="0"/>
              <a:t>Vi jobber med dette og håper våre medlemmer kan være med å bidra til planleggingen av dette, samt at så mange som mulig stiller denne dagen med sine båter.  </a:t>
            </a:r>
          </a:p>
        </p:txBody>
      </p:sp>
      <p:sp>
        <p:nvSpPr>
          <p:cNvPr id="5" name="Plassholder for lysbildenummer 4">
            <a:extLst>
              <a:ext uri="{FF2B5EF4-FFF2-40B4-BE49-F238E27FC236}">
                <a16:creationId xmlns:a16="http://schemas.microsoft.com/office/drawing/2014/main" id="{0B5EA140-887B-73C9-045C-013D6BA22401}"/>
              </a:ext>
            </a:extLst>
          </p:cNvPr>
          <p:cNvSpPr>
            <a:spLocks noGrp="1"/>
          </p:cNvSpPr>
          <p:nvPr>
            <p:ph type="sldNum" sz="quarter" idx="12"/>
          </p:nvPr>
        </p:nvSpPr>
        <p:spPr/>
        <p:txBody>
          <a:bodyPr/>
          <a:lstStyle/>
          <a:p>
            <a:fld id="{6CF80567-ECFE-42A6-A2B2-2725738EC68E}" type="slidenum">
              <a:rPr lang="nb-NO" smtClean="0"/>
              <a:t>14</a:t>
            </a:fld>
            <a:endParaRPr lang="nb-NO"/>
          </a:p>
        </p:txBody>
      </p:sp>
    </p:spTree>
    <p:extLst>
      <p:ext uri="{BB962C8B-B14F-4D97-AF65-F5344CB8AC3E}">
        <p14:creationId xmlns:p14="http://schemas.microsoft.com/office/powerpoint/2010/main" val="122350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95A966-936E-4E4E-B278-1772E3EC193A}"/>
              </a:ext>
            </a:extLst>
          </p:cNvPr>
          <p:cNvSpPr>
            <a:spLocks noGrp="1"/>
          </p:cNvSpPr>
          <p:nvPr>
            <p:ph type="title"/>
          </p:nvPr>
        </p:nvSpPr>
        <p:spPr/>
        <p:txBody>
          <a:bodyPr/>
          <a:lstStyle/>
          <a:p>
            <a:r>
              <a:rPr lang="nb-NO" dirty="0"/>
              <a:t>Kongelig Norsk Båtforbund</a:t>
            </a:r>
          </a:p>
        </p:txBody>
      </p:sp>
      <p:pic>
        <p:nvPicPr>
          <p:cNvPr id="7" name="Plassholder for bilde 6">
            <a:extLst>
              <a:ext uri="{FF2B5EF4-FFF2-40B4-BE49-F238E27FC236}">
                <a16:creationId xmlns:a16="http://schemas.microsoft.com/office/drawing/2014/main" id="{81212741-99B9-5A63-39BB-3B155D8C30B3}"/>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756" b="2756"/>
          <a:stretch/>
        </p:blipFill>
        <p:spPr>
          <a:xfrm>
            <a:off x="6096000" y="0"/>
            <a:ext cx="5391576" cy="6858000"/>
          </a:xfrm>
        </p:spPr>
      </p:pic>
      <p:sp>
        <p:nvSpPr>
          <p:cNvPr id="4" name="Plassholder for tekst 3">
            <a:extLst>
              <a:ext uri="{FF2B5EF4-FFF2-40B4-BE49-F238E27FC236}">
                <a16:creationId xmlns:a16="http://schemas.microsoft.com/office/drawing/2014/main" id="{ED435289-49F9-919D-C5B3-B22B3447694C}"/>
              </a:ext>
            </a:extLst>
          </p:cNvPr>
          <p:cNvSpPr>
            <a:spLocks noGrp="1"/>
          </p:cNvSpPr>
          <p:nvPr>
            <p:ph type="body" sz="half" idx="2"/>
          </p:nvPr>
        </p:nvSpPr>
        <p:spPr/>
        <p:txBody>
          <a:bodyPr>
            <a:normAutofit fontScale="92500" lnSpcReduction="20000"/>
          </a:bodyPr>
          <a:lstStyle/>
          <a:p>
            <a:r>
              <a:rPr lang="nb-NO" sz="1800" dirty="0">
                <a:effectLst/>
                <a:latin typeface="Calibri" panose="020F0502020204030204" pitchFamily="34" charset="0"/>
                <a:ea typeface="Calibri" panose="020F0502020204030204" pitchFamily="34" charset="0"/>
                <a:cs typeface="Times New Roman" panose="02020603050405020304" pitchFamily="18" charset="0"/>
              </a:rPr>
              <a:t> Vi inviterte Endre Solvang til Styremøte i mars.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Tema var medlemsfordeler, fordeler for foreningen og bønn om hjelp til våre utfordringer mot Bane Nor og Kommunen.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Dette ble ett flott møte og en utrolig støtte for styret.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Vi har hatt to hele dager før påske i Husbåten, der vi har jobber sammen med å samle alle opplysninger samt lage en fremdriftsplan for hvor vi skal begynne. </a:t>
            </a:r>
          </a:p>
          <a:p>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latin typeface="Calibri" panose="020F0502020204030204" pitchFamily="34" charset="0"/>
                <a:ea typeface="Calibri" panose="020F0502020204030204" pitchFamily="34" charset="0"/>
                <a:cs typeface="Times New Roman" panose="02020603050405020304" pitchFamily="18" charset="0"/>
              </a:rPr>
              <a:t>Endre har fått til ett båtpolitisk møte på rekord tid.  VBF sammen med KNBF, får nå ett møte med to stortingsrepresentanter som kommer hit til Eidsvoll 21 april 2023. Vi skal legge frem våre utfordringer og håper at vi kanskje nå får hjelp og finner løsninger.</a:t>
            </a:r>
            <a:endParaRPr lang="nb-NO" dirty="0"/>
          </a:p>
        </p:txBody>
      </p:sp>
      <p:sp>
        <p:nvSpPr>
          <p:cNvPr id="5" name="Plassholder for lysbildenummer 4">
            <a:extLst>
              <a:ext uri="{FF2B5EF4-FFF2-40B4-BE49-F238E27FC236}">
                <a16:creationId xmlns:a16="http://schemas.microsoft.com/office/drawing/2014/main" id="{77FB1B87-99F5-46A5-B3DC-EA82C79B0356}"/>
              </a:ext>
            </a:extLst>
          </p:cNvPr>
          <p:cNvSpPr>
            <a:spLocks noGrp="1"/>
          </p:cNvSpPr>
          <p:nvPr>
            <p:ph type="sldNum" sz="quarter" idx="12"/>
          </p:nvPr>
        </p:nvSpPr>
        <p:spPr/>
        <p:txBody>
          <a:bodyPr/>
          <a:lstStyle/>
          <a:p>
            <a:fld id="{6CF80567-ECFE-42A6-A2B2-2725738EC68E}" type="slidenum">
              <a:rPr lang="nb-NO" smtClean="0"/>
              <a:t>15</a:t>
            </a:fld>
            <a:endParaRPr lang="nb-NO"/>
          </a:p>
        </p:txBody>
      </p:sp>
    </p:spTree>
    <p:extLst>
      <p:ext uri="{BB962C8B-B14F-4D97-AF65-F5344CB8AC3E}">
        <p14:creationId xmlns:p14="http://schemas.microsoft.com/office/powerpoint/2010/main" val="3236068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25F57A48-D97B-220C-7E79-BBCCE1379D33}"/>
              </a:ext>
            </a:extLst>
          </p:cNvPr>
          <p:cNvSpPr>
            <a:spLocks noGrp="1"/>
          </p:cNvSpPr>
          <p:nvPr>
            <p:ph type="sldNum" sz="quarter" idx="12"/>
          </p:nvPr>
        </p:nvSpPr>
        <p:spPr/>
        <p:txBody>
          <a:bodyPr/>
          <a:lstStyle/>
          <a:p>
            <a:fld id="{6CF80567-ECFE-42A6-A2B2-2725738EC68E}" type="slidenum">
              <a:rPr lang="nb-NO" smtClean="0"/>
              <a:t>16</a:t>
            </a:fld>
            <a:endParaRPr lang="nb-NO"/>
          </a:p>
        </p:txBody>
      </p:sp>
      <p:sp>
        <p:nvSpPr>
          <p:cNvPr id="4" name="TekstSylinder 3">
            <a:extLst>
              <a:ext uri="{FF2B5EF4-FFF2-40B4-BE49-F238E27FC236}">
                <a16:creationId xmlns:a16="http://schemas.microsoft.com/office/drawing/2014/main" id="{41A97C85-536E-3370-BBFE-AA250ACC5171}"/>
              </a:ext>
            </a:extLst>
          </p:cNvPr>
          <p:cNvSpPr txBox="1"/>
          <p:nvPr/>
        </p:nvSpPr>
        <p:spPr>
          <a:xfrm>
            <a:off x="351692" y="365760"/>
            <a:ext cx="11690253" cy="6895542"/>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nb-NO" sz="1800" b="1" dirty="0">
                <a:effectLst/>
                <a:latin typeface="Calibri" panose="020F0502020204030204" pitchFamily="34" charset="0"/>
                <a:ea typeface="Calibri" panose="020F0502020204030204" pitchFamily="34" charset="0"/>
                <a:cs typeface="Times New Roman" panose="02020603050405020304" pitchFamily="18" charset="0"/>
              </a:rPr>
              <a:t>Røde Kors:</a:t>
            </a:r>
            <a:r>
              <a:rPr lang="nb-NO" sz="1800" dirty="0">
                <a:effectLst/>
                <a:latin typeface="Calibri" panose="020F0502020204030204" pitchFamily="34" charset="0"/>
                <a:ea typeface="Calibri" panose="020F0502020204030204" pitchFamily="34" charset="0"/>
                <a:cs typeface="Times New Roman" panose="02020603050405020304" pitchFamily="18" charset="0"/>
              </a:rPr>
              <a:t> Reforhandle tidligere avtale, der de får båtplass og 10 00 kr til drivstoff, mot at våre medlemmer får redusert pris på bistand,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før 200 kr i egenandel og at deres båt skal stå fast i Sundet på vårt anlegg. </a:t>
            </a:r>
            <a:endParaRPr lang="nb-NO" b="1"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dirty="0"/>
              <a:t>Røde Kors E og M. fremla ett nytt tilbud med en samarbeidsavtale med Vorma Båtforening:</a:t>
            </a:r>
            <a:br>
              <a:rPr lang="nb-NO" dirty="0"/>
            </a:br>
            <a:endParaRPr lang="nb-NO" dirty="0"/>
          </a:p>
          <a:p>
            <a:pPr marL="342900" lvl="0" indent="-342900">
              <a:lnSpc>
                <a:spcPct val="107000"/>
              </a:lnSpc>
              <a:buFont typeface="Symbol" panose="05050102010706020507" pitchFamily="18" charset="2"/>
              <a:buChar char=""/>
            </a:pPr>
            <a:r>
              <a:rPr lang="nb-NO" dirty="0"/>
              <a:t> -De ønsket av oss fri båtplass og fritak fra dugnader.</a:t>
            </a:r>
            <a:br>
              <a:rPr lang="nb-NO" dirty="0"/>
            </a:br>
            <a:r>
              <a:rPr lang="nb-NO" b="1" dirty="0"/>
              <a:t> - Medlemmer hos oss får da halv pris på redning i form av Bistand med drivstoff, slep til havn ved driftsstans og starthjelp. </a:t>
            </a:r>
            <a:br>
              <a:rPr lang="nb-NO" dirty="0"/>
            </a:br>
            <a:r>
              <a:rPr lang="nb-NO" dirty="0"/>
              <a:t>Priser 2022 Eidsvoll og Hurdal Røde Kors: Røde kors båten «Eidsvoll»: Mobilisering pr. utrykning 2200 kr + timepris 1200 kr. Røde kors båten(den lille) «Hurdal»</a:t>
            </a:r>
            <a:br>
              <a:rPr lang="nb-NO" dirty="0"/>
            </a:br>
            <a:r>
              <a:rPr lang="nb-NO" dirty="0"/>
              <a:t>: Mobilisering pr. utrykning 1200kr. + timepris 1600 kr. </a:t>
            </a:r>
            <a:br>
              <a:rPr lang="nb-NO" dirty="0"/>
            </a:br>
            <a:r>
              <a:rPr lang="nb-NO" b="1" dirty="0"/>
              <a:t>Pris på tjenesten blir da for våre medlemmer: </a:t>
            </a:r>
            <a:br>
              <a:rPr lang="nb-NO" dirty="0"/>
            </a:br>
            <a:r>
              <a:rPr lang="nb-NO" dirty="0"/>
              <a:t>Røde kors båten Eidsvoll: </a:t>
            </a:r>
            <a:r>
              <a:rPr lang="nb-NO" b="1" dirty="0"/>
              <a:t>Mobilisering pr. utrykning 1100 kr + timepris 600 kr.</a:t>
            </a:r>
            <a:r>
              <a:rPr lang="nb-NO" dirty="0"/>
              <a:t> Røde kors båten(den lille) Hurdal: Mobilisering pr. </a:t>
            </a:r>
            <a:r>
              <a:rPr lang="nb-NO" b="1" dirty="0"/>
              <a:t>utrykning 600 kr. + timepris 800 kr</a:t>
            </a:r>
            <a:r>
              <a:rPr lang="nb-NO" dirty="0"/>
              <a:t>. </a:t>
            </a:r>
          </a:p>
          <a:p>
            <a:pPr marL="34290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De ikke ønsket heller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ikke </a:t>
            </a:r>
            <a:r>
              <a:rPr lang="nb-NO" sz="1800" dirty="0">
                <a:effectLst/>
                <a:latin typeface="Calibri" panose="020F0502020204030204" pitchFamily="34" charset="0"/>
                <a:ea typeface="Calibri" panose="020F0502020204030204" pitchFamily="34" charset="0"/>
                <a:cs typeface="Times New Roman" panose="02020603050405020304" pitchFamily="18" charset="0"/>
              </a:rPr>
              <a:t>å ha sin redningsbåt fast hos oss, men ha den fast i Hurdalsjøen.</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nb-NO" b="1" u="sng" dirty="0"/>
              <a:t>Vedtak fra styremøtet 7 juni 2022.</a:t>
            </a:r>
            <a:br>
              <a:rPr lang="nb-NO" dirty="0"/>
            </a:br>
            <a:r>
              <a:rPr lang="nb-NO" dirty="0"/>
              <a:t>Vorma båtforening ønsker ikke fornyet avtale med Røde Kors Eidsvoll og Hurdal med prisene de fremla. </a:t>
            </a:r>
            <a:br>
              <a:rPr lang="nb-NO" dirty="0"/>
            </a:br>
            <a:r>
              <a:rPr lang="nb-NO" dirty="0"/>
              <a:t>Det ble enstemmig vedtatt i Styret. </a:t>
            </a:r>
            <a:br>
              <a:rPr lang="nb-NO" dirty="0"/>
            </a:br>
            <a:r>
              <a:rPr lang="nb-NO" sz="1800" b="1" dirty="0">
                <a:effectLst/>
                <a:latin typeface="Calibri" panose="020F0502020204030204" pitchFamily="34" charset="0"/>
                <a:ea typeface="Calibri" panose="020F0502020204030204" pitchFamily="34" charset="0"/>
                <a:cs typeface="Times New Roman" panose="02020603050405020304" pitchFamily="18" charset="0"/>
              </a:rPr>
              <a:t>RS Mjøsa:</a:t>
            </a:r>
            <a:r>
              <a:rPr lang="nb-NO" sz="1800" dirty="0">
                <a:effectLst/>
                <a:latin typeface="Calibri" panose="020F0502020204030204" pitchFamily="34" charset="0"/>
                <a:ea typeface="Calibri" panose="020F0502020204030204" pitchFamily="34" charset="0"/>
                <a:cs typeface="Times New Roman" panose="02020603050405020304" pitchFamily="18" charset="0"/>
              </a:rPr>
              <a:t> Møte for å informere om manglende redning sør i Mjøsa, trenger mer bistand fra RS. De viste seg oftere sør i Mjøsa etter dette møtet.</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b="1" dirty="0">
                <a:effectLst/>
                <a:latin typeface="Calibri" panose="020F0502020204030204" pitchFamily="34" charset="0"/>
                <a:ea typeface="Calibri" panose="020F0502020204030204" pitchFamily="34" charset="0"/>
                <a:cs typeface="Times New Roman" panose="02020603050405020304" pitchFamily="18" charset="0"/>
              </a:rPr>
              <a:t>RS Ung:</a:t>
            </a:r>
            <a:r>
              <a:rPr lang="nb-NO" sz="1800" dirty="0">
                <a:effectLst/>
                <a:latin typeface="Calibri" panose="020F0502020204030204" pitchFamily="34" charset="0"/>
                <a:ea typeface="Calibri" panose="020F0502020204030204" pitchFamily="34" charset="0"/>
                <a:cs typeface="Times New Roman" panose="02020603050405020304" pitchFamily="18" charset="0"/>
              </a:rPr>
              <a:t> For å få tettere samarbeid med RS på Mjøsa, samt gi ett tilbud til den yngre garde, har vi kontaktet RS. Vi ønsker RS-Ung velkommen til oss i Vorma Båtforening. Tilbud fra oss er å sponse en båtplass, vinteropplag, samt tilby tilgang til klubbhus/husbåten. Dette var de veldig positive til og vil ta kontakt for videre samtaler.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516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Et bilde som inneholder vann, utendørs, himmel, fjell&#10;&#10;Automatisk generert beskrivelse">
            <a:extLst>
              <a:ext uri="{FF2B5EF4-FFF2-40B4-BE49-F238E27FC236}">
                <a16:creationId xmlns:a16="http://schemas.microsoft.com/office/drawing/2014/main" id="{6BC775FA-5A6C-48C3-8B93-D00DDD7EE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67426"/>
          </a:xfrm>
          <a:prstGeom prst="rect">
            <a:avLst/>
          </a:prstGeom>
        </p:spPr>
      </p:pic>
      <p:sp>
        <p:nvSpPr>
          <p:cNvPr id="2" name="Tittel 1"/>
          <p:cNvSpPr>
            <a:spLocks noGrp="1"/>
          </p:cNvSpPr>
          <p:nvPr>
            <p:ph type="title"/>
          </p:nvPr>
        </p:nvSpPr>
        <p:spPr>
          <a:xfrm>
            <a:off x="3454651" y="186478"/>
            <a:ext cx="3718505" cy="1016000"/>
          </a:xfrm>
          <a:solidFill>
            <a:schemeClr val="bg1"/>
          </a:solidFill>
          <a:ln>
            <a:solidFill>
              <a:schemeClr val="accent1">
                <a:lumMod val="50000"/>
              </a:schemeClr>
            </a:solidFill>
          </a:ln>
        </p:spPr>
        <p:txBody>
          <a:bodyPr>
            <a:normAutofit fontScale="90000"/>
          </a:bodyPr>
          <a:lstStyle/>
          <a:p>
            <a:r>
              <a:rPr lang="nb-NO" dirty="0">
                <a:solidFill>
                  <a:schemeClr val="accent1">
                    <a:lumMod val="50000"/>
                  </a:schemeClr>
                </a:solidFill>
              </a:rPr>
              <a:t>Regnskap 2022</a:t>
            </a:r>
          </a:p>
        </p:txBody>
      </p:sp>
      <p:sp>
        <p:nvSpPr>
          <p:cNvPr id="6" name="Plassholder for lysbildenummer 5"/>
          <p:cNvSpPr>
            <a:spLocks noGrp="1"/>
          </p:cNvSpPr>
          <p:nvPr>
            <p:ph type="sldNum" sz="quarter" idx="12"/>
          </p:nvPr>
        </p:nvSpPr>
        <p:spPr/>
        <p:txBody>
          <a:bodyPr/>
          <a:lstStyle/>
          <a:p>
            <a:fld id="{6CF80567-ECFE-42A6-A2B2-2725738EC68E}" type="slidenum">
              <a:rPr lang="nb-NO" smtClean="0"/>
              <a:t>17</a:t>
            </a:fld>
            <a:endParaRPr lang="nb-NO" dirty="0"/>
          </a:p>
        </p:txBody>
      </p:sp>
      <p:pic>
        <p:nvPicPr>
          <p:cNvPr id="5" name="Plassholder for innhold 4">
            <a:extLst>
              <a:ext uri="{FF2B5EF4-FFF2-40B4-BE49-F238E27FC236}">
                <a16:creationId xmlns:a16="http://schemas.microsoft.com/office/drawing/2014/main" id="{1EDD3528-A371-EA6B-3828-97F78E58BC8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7093" y="1287048"/>
            <a:ext cx="3821723" cy="5450993"/>
          </a:xfrm>
        </p:spPr>
      </p:pic>
      <p:pic>
        <p:nvPicPr>
          <p:cNvPr id="24" name="Bilde 23">
            <a:extLst>
              <a:ext uri="{FF2B5EF4-FFF2-40B4-BE49-F238E27FC236}">
                <a16:creationId xmlns:a16="http://schemas.microsoft.com/office/drawing/2014/main" id="{6B100791-79FF-CDC9-499E-A601E0FBEB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1258206"/>
            <a:ext cx="3821724" cy="5463270"/>
          </a:xfrm>
          <a:prstGeom prst="rect">
            <a:avLst/>
          </a:prstGeom>
        </p:spPr>
      </p:pic>
    </p:spTree>
    <p:extLst>
      <p:ext uri="{BB962C8B-B14F-4D97-AF65-F5344CB8AC3E}">
        <p14:creationId xmlns:p14="http://schemas.microsoft.com/office/powerpoint/2010/main" val="3038148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lysbildenummer 5"/>
          <p:cNvSpPr>
            <a:spLocks noGrp="1"/>
          </p:cNvSpPr>
          <p:nvPr>
            <p:ph type="sldNum" sz="quarter" idx="12"/>
          </p:nvPr>
        </p:nvSpPr>
        <p:spPr/>
        <p:txBody>
          <a:bodyPr/>
          <a:lstStyle/>
          <a:p>
            <a:fld id="{6CF80567-ECFE-42A6-A2B2-2725738EC68E}" type="slidenum">
              <a:rPr lang="nb-NO" smtClean="0"/>
              <a:t>18</a:t>
            </a:fld>
            <a:endParaRPr lang="nb-NO" dirty="0"/>
          </a:p>
        </p:txBody>
      </p:sp>
      <p:pic>
        <p:nvPicPr>
          <p:cNvPr id="4" name="Bilde 3">
            <a:extLst>
              <a:ext uri="{FF2B5EF4-FFF2-40B4-BE49-F238E27FC236}">
                <a16:creationId xmlns:a16="http://schemas.microsoft.com/office/drawing/2014/main" id="{FBCC6742-0975-1A9F-7C7C-6148445ABC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1514" y="572548"/>
            <a:ext cx="3996348" cy="5712901"/>
          </a:xfrm>
          <a:prstGeom prst="rect">
            <a:avLst/>
          </a:prstGeom>
        </p:spPr>
      </p:pic>
      <p:pic>
        <p:nvPicPr>
          <p:cNvPr id="9" name="Bilde 8">
            <a:extLst>
              <a:ext uri="{FF2B5EF4-FFF2-40B4-BE49-F238E27FC236}">
                <a16:creationId xmlns:a16="http://schemas.microsoft.com/office/drawing/2014/main" id="{BD54F374-CD08-0803-D990-DF38DD4EA4E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23400" y="643449"/>
            <a:ext cx="3969527" cy="5712901"/>
          </a:xfrm>
          <a:prstGeom prst="rect">
            <a:avLst/>
          </a:prstGeom>
        </p:spPr>
      </p:pic>
    </p:spTree>
    <p:extLst>
      <p:ext uri="{BB962C8B-B14F-4D97-AF65-F5344CB8AC3E}">
        <p14:creationId xmlns:p14="http://schemas.microsoft.com/office/powerpoint/2010/main" val="2509744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1999" cy="6875439"/>
          </a:xfrm>
        </p:spPr>
      </p:pic>
      <p:sp>
        <p:nvSpPr>
          <p:cNvPr id="2" name="Tittel 1"/>
          <p:cNvSpPr>
            <a:spLocks noGrp="1"/>
          </p:cNvSpPr>
          <p:nvPr>
            <p:ph type="title"/>
          </p:nvPr>
        </p:nvSpPr>
        <p:spPr>
          <a:xfrm>
            <a:off x="0" y="346076"/>
            <a:ext cx="4857750" cy="1016000"/>
          </a:xfrm>
          <a:solidFill>
            <a:schemeClr val="bg1"/>
          </a:solidFill>
          <a:ln>
            <a:solidFill>
              <a:schemeClr val="accent1">
                <a:lumMod val="50000"/>
              </a:schemeClr>
            </a:solidFill>
          </a:ln>
        </p:spPr>
        <p:txBody>
          <a:bodyPr/>
          <a:lstStyle/>
          <a:p>
            <a:r>
              <a:rPr lang="nb-NO" dirty="0">
                <a:solidFill>
                  <a:schemeClr val="accent1">
                    <a:lumMod val="50000"/>
                  </a:schemeClr>
                </a:solidFill>
              </a:rPr>
              <a:t>Innkomne saker</a:t>
            </a:r>
          </a:p>
        </p:txBody>
      </p:sp>
      <p:sp>
        <p:nvSpPr>
          <p:cNvPr id="6" name="Plassholder for lysbildenummer 5"/>
          <p:cNvSpPr>
            <a:spLocks noGrp="1"/>
          </p:cNvSpPr>
          <p:nvPr>
            <p:ph type="sldNum" sz="quarter" idx="12"/>
          </p:nvPr>
        </p:nvSpPr>
        <p:spPr/>
        <p:txBody>
          <a:bodyPr/>
          <a:lstStyle/>
          <a:p>
            <a:fld id="{6CF80567-ECFE-42A6-A2B2-2725738EC68E}" type="slidenum">
              <a:rPr lang="nb-NO" smtClean="0"/>
              <a:t>19</a:t>
            </a:fld>
            <a:endParaRPr lang="nb-NO" dirty="0"/>
          </a:p>
        </p:txBody>
      </p:sp>
      <p:sp>
        <p:nvSpPr>
          <p:cNvPr id="7" name="Plassholder for innhold 2"/>
          <p:cNvSpPr txBox="1">
            <a:spLocks/>
          </p:cNvSpPr>
          <p:nvPr/>
        </p:nvSpPr>
        <p:spPr>
          <a:xfrm>
            <a:off x="1658039" y="4027762"/>
            <a:ext cx="9305883" cy="2616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dirty="0">
              <a:solidFill>
                <a:schemeClr val="bg1"/>
              </a:solidFill>
            </a:endParaRPr>
          </a:p>
          <a:p>
            <a:r>
              <a:rPr lang="nb-NO" sz="2400" dirty="0">
                <a:solidFill>
                  <a:schemeClr val="bg1"/>
                </a:solidFill>
              </a:rPr>
              <a:t>Arrangements </a:t>
            </a:r>
            <a:r>
              <a:rPr lang="nb-NO" sz="2400" dirty="0" err="1">
                <a:solidFill>
                  <a:schemeClr val="bg1"/>
                </a:solidFill>
              </a:rPr>
              <a:t>komitè</a:t>
            </a:r>
            <a:r>
              <a:rPr lang="nb-NO" sz="2400" dirty="0">
                <a:solidFill>
                  <a:schemeClr val="bg1"/>
                </a:solidFill>
              </a:rPr>
              <a:t>. Sak fra Styret</a:t>
            </a:r>
          </a:p>
          <a:p>
            <a:r>
              <a:rPr lang="nb-NO" sz="2400" dirty="0">
                <a:solidFill>
                  <a:schemeClr val="bg1"/>
                </a:solidFill>
              </a:rPr>
              <a:t>Lån til Ørbekk/Støjordet båthavn. Sak fra Styret</a:t>
            </a:r>
          </a:p>
          <a:p>
            <a:pPr marL="0" indent="0">
              <a:buNone/>
            </a:pPr>
            <a:endParaRPr lang="nb-NO" sz="2400" dirty="0">
              <a:solidFill>
                <a:schemeClr val="bg1"/>
              </a:solidFill>
            </a:endParaRPr>
          </a:p>
        </p:txBody>
      </p:sp>
    </p:spTree>
    <p:extLst>
      <p:ext uri="{BB962C8B-B14F-4D97-AF65-F5344CB8AC3E}">
        <p14:creationId xmlns:p14="http://schemas.microsoft.com/office/powerpoint/2010/main" val="40218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44768"/>
            <a:ext cx="12192000" cy="6858000"/>
          </a:xfrm>
          <a:prstGeom prst="rect">
            <a:avLst/>
          </a:prstGeom>
        </p:spPr>
      </p:pic>
      <p:sp>
        <p:nvSpPr>
          <p:cNvPr id="2" name="Tittel 1"/>
          <p:cNvSpPr>
            <a:spLocks noGrp="1"/>
          </p:cNvSpPr>
          <p:nvPr>
            <p:ph type="title"/>
          </p:nvPr>
        </p:nvSpPr>
        <p:spPr>
          <a:xfrm>
            <a:off x="838200" y="365126"/>
            <a:ext cx="10515600" cy="788426"/>
          </a:xfrm>
        </p:spPr>
        <p:txBody>
          <a:bodyPr/>
          <a:lstStyle/>
          <a:p>
            <a:r>
              <a:rPr lang="nb-NO" dirty="0">
                <a:solidFill>
                  <a:schemeClr val="bg1">
                    <a:lumMod val="95000"/>
                  </a:schemeClr>
                </a:solidFill>
              </a:rPr>
              <a:t>Agenda Årsmøtet 2023</a:t>
            </a:r>
          </a:p>
        </p:txBody>
      </p:sp>
      <p:sp>
        <p:nvSpPr>
          <p:cNvPr id="8" name="Plassholder for innhold 7">
            <a:extLst>
              <a:ext uri="{FF2B5EF4-FFF2-40B4-BE49-F238E27FC236}">
                <a16:creationId xmlns:a16="http://schemas.microsoft.com/office/drawing/2014/main" id="{7EFC8A3A-8CA0-70F0-F336-733F64B96A30}"/>
              </a:ext>
            </a:extLst>
          </p:cNvPr>
          <p:cNvSpPr>
            <a:spLocks noGrp="1"/>
          </p:cNvSpPr>
          <p:nvPr>
            <p:ph idx="1"/>
          </p:nvPr>
        </p:nvSpPr>
        <p:spPr>
          <a:xfrm>
            <a:off x="838200" y="1153552"/>
            <a:ext cx="10515600" cy="5567923"/>
          </a:xfrm>
        </p:spPr>
        <p:txBody>
          <a:bodyPr>
            <a:normAutofit fontScale="62500" lnSpcReduction="20000"/>
          </a:bodyPr>
          <a:lstStyle/>
          <a:p>
            <a:pPr marL="0" indent="0">
              <a:buNone/>
            </a:pPr>
            <a:endParaRPr lang="nb-NO" b="1" dirty="0">
              <a:solidFill>
                <a:schemeClr val="accent1">
                  <a:lumMod val="20000"/>
                  <a:lumOff val="80000"/>
                </a:schemeClr>
              </a:solidFill>
            </a:endParaRPr>
          </a:p>
          <a:p>
            <a:r>
              <a:rPr lang="nb-NO" b="1" dirty="0">
                <a:solidFill>
                  <a:schemeClr val="accent1">
                    <a:lumMod val="20000"/>
                    <a:lumOff val="80000"/>
                  </a:schemeClr>
                </a:solidFill>
              </a:rPr>
              <a:t>Godkjenning av innkalling</a:t>
            </a:r>
          </a:p>
          <a:p>
            <a:r>
              <a:rPr lang="nb-NO" b="1" dirty="0">
                <a:solidFill>
                  <a:schemeClr val="accent1">
                    <a:lumMod val="20000"/>
                    <a:lumOff val="80000"/>
                  </a:schemeClr>
                </a:solidFill>
              </a:rPr>
              <a:t>Valg av Møteleder og referent</a:t>
            </a:r>
          </a:p>
          <a:p>
            <a:r>
              <a:rPr lang="nb-NO" b="1" dirty="0">
                <a:solidFill>
                  <a:schemeClr val="accent1">
                    <a:lumMod val="20000"/>
                    <a:lumOff val="80000"/>
                  </a:schemeClr>
                </a:solidFill>
              </a:rPr>
              <a:t>Valg av 2 møterepresentanter som underskriver Årsmøteprotokollen etter møtet.</a:t>
            </a:r>
          </a:p>
          <a:p>
            <a:r>
              <a:rPr lang="nb-NO" b="1" dirty="0">
                <a:solidFill>
                  <a:schemeClr val="accent1">
                    <a:lumMod val="20000"/>
                    <a:lumOff val="80000"/>
                  </a:schemeClr>
                </a:solidFill>
              </a:rPr>
              <a:t>Registrering av stemmeberettigede</a:t>
            </a:r>
          </a:p>
          <a:p>
            <a:r>
              <a:rPr lang="nb-NO" b="1" dirty="0">
                <a:solidFill>
                  <a:schemeClr val="accent1">
                    <a:lumMod val="20000"/>
                    <a:lumOff val="80000"/>
                  </a:schemeClr>
                </a:solidFill>
              </a:rPr>
              <a:t>Årsberetning 2022/23</a:t>
            </a:r>
          </a:p>
          <a:p>
            <a:endParaRPr lang="nb-NO" b="1" dirty="0">
              <a:solidFill>
                <a:schemeClr val="accent1">
                  <a:lumMod val="20000"/>
                  <a:lumOff val="80000"/>
                </a:schemeClr>
              </a:solidFill>
            </a:endParaRPr>
          </a:p>
          <a:p>
            <a:endParaRPr lang="nb-NO" b="1" dirty="0">
              <a:solidFill>
                <a:schemeClr val="accent1">
                  <a:lumMod val="20000"/>
                  <a:lumOff val="80000"/>
                </a:schemeClr>
              </a:solidFill>
            </a:endParaRPr>
          </a:p>
          <a:p>
            <a:endParaRPr lang="nb-NO" b="1" dirty="0">
              <a:solidFill>
                <a:schemeClr val="accent1">
                  <a:lumMod val="20000"/>
                  <a:lumOff val="80000"/>
                </a:schemeClr>
              </a:solidFill>
            </a:endParaRPr>
          </a:p>
          <a:p>
            <a:endParaRPr lang="nb-NO" b="1" dirty="0">
              <a:solidFill>
                <a:schemeClr val="accent1">
                  <a:lumMod val="20000"/>
                  <a:lumOff val="80000"/>
                </a:schemeClr>
              </a:solidFill>
            </a:endParaRPr>
          </a:p>
          <a:p>
            <a:r>
              <a:rPr lang="nb-NO" b="1" dirty="0">
                <a:solidFill>
                  <a:schemeClr val="accent1">
                    <a:lumMod val="20000"/>
                    <a:lumOff val="80000"/>
                  </a:schemeClr>
                </a:solidFill>
              </a:rPr>
              <a:t>Endring av vedtekter etter forslag fra Styret.</a:t>
            </a:r>
          </a:p>
          <a:p>
            <a:r>
              <a:rPr lang="nb-NO" b="1" dirty="0">
                <a:solidFill>
                  <a:schemeClr val="accent1">
                    <a:lumMod val="20000"/>
                    <a:lumOff val="80000"/>
                  </a:schemeClr>
                </a:solidFill>
              </a:rPr>
              <a:t>Endring av leiekontrakt etter forslag fra styret.</a:t>
            </a:r>
          </a:p>
          <a:p>
            <a:r>
              <a:rPr lang="nb-NO" b="1" dirty="0">
                <a:solidFill>
                  <a:schemeClr val="accent1">
                    <a:lumMod val="20000"/>
                    <a:lumOff val="80000"/>
                  </a:schemeClr>
                </a:solidFill>
              </a:rPr>
              <a:t>Gjennomgang av Regnskap 2022</a:t>
            </a:r>
          </a:p>
          <a:p>
            <a:r>
              <a:rPr lang="nb-NO" b="1" dirty="0">
                <a:solidFill>
                  <a:schemeClr val="accent1">
                    <a:lumMod val="20000"/>
                    <a:lumOff val="80000"/>
                  </a:schemeClr>
                </a:solidFill>
              </a:rPr>
              <a:t>Fastsettettelse av satser for medlemskontingent og bryggeleie.</a:t>
            </a:r>
          </a:p>
          <a:p>
            <a:r>
              <a:rPr lang="nb-NO" b="1" dirty="0">
                <a:solidFill>
                  <a:schemeClr val="accent1">
                    <a:lumMod val="20000"/>
                    <a:lumOff val="80000"/>
                  </a:schemeClr>
                </a:solidFill>
              </a:rPr>
              <a:t>Innkomne saker</a:t>
            </a:r>
          </a:p>
          <a:p>
            <a:r>
              <a:rPr lang="nb-NO" b="1" dirty="0">
                <a:solidFill>
                  <a:schemeClr val="accent1">
                    <a:lumMod val="20000"/>
                    <a:lumOff val="80000"/>
                  </a:schemeClr>
                </a:solidFill>
              </a:rPr>
              <a:t>Budsjett 2023</a:t>
            </a:r>
          </a:p>
          <a:p>
            <a:r>
              <a:rPr lang="nb-NO" b="1" dirty="0">
                <a:solidFill>
                  <a:schemeClr val="accent1">
                    <a:lumMod val="20000"/>
                    <a:lumOff val="80000"/>
                  </a:schemeClr>
                </a:solidFill>
              </a:rPr>
              <a:t>Valg av nytt styre/ valgkomiteens innstilling.</a:t>
            </a:r>
          </a:p>
          <a:p>
            <a:endParaRPr lang="nb-NO" b="1" dirty="0">
              <a:solidFill>
                <a:schemeClr val="accent1">
                  <a:lumMod val="20000"/>
                  <a:lumOff val="80000"/>
                </a:schemeClr>
              </a:solidFill>
            </a:endParaRPr>
          </a:p>
          <a:p>
            <a:endParaRPr lang="nb-NO" dirty="0"/>
          </a:p>
        </p:txBody>
      </p:sp>
      <p:sp>
        <p:nvSpPr>
          <p:cNvPr id="6" name="Plassholder for lysbildenummer 5"/>
          <p:cNvSpPr>
            <a:spLocks noGrp="1"/>
          </p:cNvSpPr>
          <p:nvPr>
            <p:ph type="sldNum" sz="quarter" idx="12"/>
          </p:nvPr>
        </p:nvSpPr>
        <p:spPr/>
        <p:txBody>
          <a:bodyPr/>
          <a:lstStyle/>
          <a:p>
            <a:fld id="{6CF80567-ECFE-42A6-A2B2-2725738EC68E}" type="slidenum">
              <a:rPr lang="nb-NO" smtClean="0"/>
              <a:pPr/>
              <a:t>2</a:t>
            </a:fld>
            <a:endParaRPr lang="nb-NO"/>
          </a:p>
        </p:txBody>
      </p:sp>
    </p:spTree>
    <p:extLst>
      <p:ext uri="{BB962C8B-B14F-4D97-AF65-F5344CB8AC3E}">
        <p14:creationId xmlns:p14="http://schemas.microsoft.com/office/powerpoint/2010/main" val="3917377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6" name="Plassholder for lysbildenummer 5"/>
          <p:cNvSpPr>
            <a:spLocks noGrp="1"/>
          </p:cNvSpPr>
          <p:nvPr>
            <p:ph type="sldNum" sz="quarter" idx="12"/>
          </p:nvPr>
        </p:nvSpPr>
        <p:spPr/>
        <p:txBody>
          <a:bodyPr/>
          <a:lstStyle/>
          <a:p>
            <a:fld id="{6CF80567-ECFE-42A6-A2B2-2725738EC68E}" type="slidenum">
              <a:rPr lang="nb-NO" smtClean="0"/>
              <a:t>20</a:t>
            </a:fld>
            <a:endParaRPr lang="nb-NO"/>
          </a:p>
        </p:txBody>
      </p:sp>
      <p:sp>
        <p:nvSpPr>
          <p:cNvPr id="5" name="TekstSylinder 4">
            <a:extLst>
              <a:ext uri="{FF2B5EF4-FFF2-40B4-BE49-F238E27FC236}">
                <a16:creationId xmlns:a16="http://schemas.microsoft.com/office/drawing/2014/main" id="{8932FE49-5FDA-4454-0BAB-59686C7AC313}"/>
              </a:ext>
            </a:extLst>
          </p:cNvPr>
          <p:cNvSpPr txBox="1"/>
          <p:nvPr/>
        </p:nvSpPr>
        <p:spPr>
          <a:xfrm>
            <a:off x="1505244" y="323555"/>
            <a:ext cx="8370276" cy="1323439"/>
          </a:xfrm>
          <a:prstGeom prst="rect">
            <a:avLst/>
          </a:prstGeom>
          <a:noFill/>
        </p:spPr>
        <p:txBody>
          <a:bodyPr wrap="square">
            <a:spAutoFit/>
          </a:bodyPr>
          <a:lstStyle/>
          <a:p>
            <a:r>
              <a:rPr lang="nb-NO" sz="4000" b="1" dirty="0">
                <a:solidFill>
                  <a:schemeClr val="accent1">
                    <a:lumMod val="20000"/>
                    <a:lumOff val="80000"/>
                  </a:schemeClr>
                </a:solidFill>
              </a:rPr>
              <a:t>Fastsettettelse av satser for medlemskontingent og bryggeleie</a:t>
            </a:r>
            <a:endParaRPr lang="nb-NO" sz="4000" dirty="0"/>
          </a:p>
        </p:txBody>
      </p:sp>
    </p:spTree>
    <p:extLst>
      <p:ext uri="{BB962C8B-B14F-4D97-AF65-F5344CB8AC3E}">
        <p14:creationId xmlns:p14="http://schemas.microsoft.com/office/powerpoint/2010/main" val="294417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0261852-9BE5-48CB-136D-C5C5435152AA}"/>
              </a:ext>
            </a:extLst>
          </p:cNvPr>
          <p:cNvSpPr>
            <a:spLocks noGrp="1"/>
          </p:cNvSpPr>
          <p:nvPr>
            <p:ph type="sldNum" sz="quarter" idx="12"/>
          </p:nvPr>
        </p:nvSpPr>
        <p:spPr/>
        <p:txBody>
          <a:bodyPr/>
          <a:lstStyle/>
          <a:p>
            <a:fld id="{6CF80567-ECFE-42A6-A2B2-2725738EC68E}" type="slidenum">
              <a:rPr lang="nb-NO" smtClean="0"/>
              <a:t>21</a:t>
            </a:fld>
            <a:endParaRPr lang="nb-NO"/>
          </a:p>
        </p:txBody>
      </p:sp>
      <p:sp>
        <p:nvSpPr>
          <p:cNvPr id="8" name="TekstSylinder 7">
            <a:extLst>
              <a:ext uri="{FF2B5EF4-FFF2-40B4-BE49-F238E27FC236}">
                <a16:creationId xmlns:a16="http://schemas.microsoft.com/office/drawing/2014/main" id="{4F9E86E1-1233-7097-D378-01A8DD69E6D1}"/>
              </a:ext>
            </a:extLst>
          </p:cNvPr>
          <p:cNvSpPr txBox="1"/>
          <p:nvPr/>
        </p:nvSpPr>
        <p:spPr>
          <a:xfrm>
            <a:off x="264941" y="258480"/>
            <a:ext cx="11662117" cy="5595058"/>
          </a:xfrm>
          <a:prstGeom prst="rect">
            <a:avLst/>
          </a:prstGeom>
          <a:noFill/>
        </p:spPr>
        <p:txBody>
          <a:bodyPr wrap="square">
            <a:spAutoFit/>
          </a:bodyPr>
          <a:lstStyle/>
          <a:p>
            <a:pPr>
              <a:lnSpc>
                <a:spcPct val="107000"/>
              </a:lnSpc>
              <a:spcAft>
                <a:spcPts val="800"/>
              </a:spcAft>
            </a:pPr>
            <a:r>
              <a:rPr lang="nb-NO" sz="2400" b="1" dirty="0">
                <a:effectLst/>
                <a:latin typeface="Calibri" panose="020F0502020204030204" pitchFamily="34" charset="0"/>
                <a:ea typeface="Calibri" panose="020F0502020204030204" pitchFamily="34" charset="0"/>
                <a:cs typeface="Times New Roman" panose="02020603050405020304" pitchFamily="18" charset="0"/>
              </a:rPr>
              <a:t>Felleskostnader Vorma Båtforening/ Dekkes av medlemsavgift begge havner: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2400" b="1" dirty="0">
                <a:effectLst/>
                <a:latin typeface="Calibri" panose="020F0502020204030204" pitchFamily="34" charset="0"/>
                <a:ea typeface="Calibri" panose="020F0502020204030204" pitchFamily="34" charset="0"/>
                <a:cs typeface="Times New Roman" panose="02020603050405020304" pitchFamily="18" charset="0"/>
              </a:rPr>
              <a:t>Medlemsavgift 500 kr.</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2400" b="1" dirty="0">
                <a:effectLst/>
                <a:latin typeface="Calibri" panose="020F0502020204030204" pitchFamily="34" charset="0"/>
                <a:ea typeface="Calibri" panose="020F0502020204030204" pitchFamily="34" charset="0"/>
                <a:cs typeface="Times New Roman" panose="02020603050405020304" pitchFamily="18" charset="0"/>
              </a:rPr>
              <a:t>Inn medlemsavgift 2022: 500 kr x 134 medlemmer = 67 000 kr</a:t>
            </a:r>
          </a:p>
          <a:p>
            <a:pPr>
              <a:lnSpc>
                <a:spcPct val="107000"/>
              </a:lnSpc>
              <a:spcAft>
                <a:spcPts val="800"/>
              </a:spcAft>
            </a:pPr>
            <a:r>
              <a:rPr lang="nb-NO" sz="2400" b="1" dirty="0">
                <a:latin typeface="Calibri" panose="020F0502020204030204" pitchFamily="34" charset="0"/>
                <a:ea typeface="Calibri" panose="020F0502020204030204" pitchFamily="34" charset="0"/>
                <a:cs typeface="Times New Roman" panose="02020603050405020304" pitchFamily="18" charset="0"/>
              </a:rPr>
              <a:t>Inn medlemsavgift 2023: 500 kr x 138 medlemmer = 69 000 kr</a:t>
            </a:r>
            <a:endParaRPr lang="nb-NO"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u="sng" dirty="0">
                <a:effectLst/>
                <a:latin typeface="Calibri" panose="020F0502020204030204" pitchFamily="34" charset="0"/>
                <a:ea typeface="Calibri" panose="020F0502020204030204" pitchFamily="34" charset="0"/>
                <a:cs typeface="Times New Roman" panose="02020603050405020304" pitchFamily="18" charset="0"/>
              </a:rPr>
              <a:t>Forsikringer 		2022				2023	                       Fra 2022 til 2023</a:t>
            </a:r>
            <a:br>
              <a:rPr lang="nb-NO" sz="1800" b="1" u="sng"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Husbåt: 			8 977 kr				9 000 Kr		        	3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Kollektiv ulykke:		2 752 kr (20 pers)			4 235 kr (50 pers)		1 483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Formueskade Styreansvar:	-------				1 500 kr			1 500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Ansvar flytebrygger 138 pl.:	-------				5 766 kr			5 766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u="sng" dirty="0">
                <a:effectLst/>
                <a:latin typeface="Calibri" panose="020F0502020204030204" pitchFamily="34" charset="0"/>
                <a:ea typeface="Calibri" panose="020F0502020204030204" pitchFamily="34" charset="0"/>
                <a:cs typeface="Times New Roman" panose="02020603050405020304" pitchFamily="18" charset="0"/>
              </a:rPr>
              <a:t>Eiendeler brygger 1000 000 kr:	-------			2 331 kr			2 331 kr</a:t>
            </a:r>
            <a:br>
              <a:rPr lang="nb-NO" sz="1800" u="sng" dirty="0">
                <a:effectLst/>
                <a:latin typeface="Calibri" panose="020F0502020204030204" pitchFamily="34" charset="0"/>
                <a:ea typeface="Calibri" panose="020F0502020204030204" pitchFamily="34" charset="0"/>
                <a:cs typeface="Times New Roman" panose="02020603050405020304" pitchFamily="18" charset="0"/>
              </a:rPr>
            </a:b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Sum: 				11 729 kr			22 832 kr		</a:t>
            </a:r>
            <a:r>
              <a:rPr lang="nb-NO" b="1" u="sng" dirty="0">
                <a:latin typeface="Calibri" panose="020F0502020204030204" pitchFamily="34" charset="0"/>
                <a:ea typeface="Calibri" panose="020F0502020204030204" pitchFamily="34" charset="0"/>
                <a:cs typeface="Times New Roman" panose="02020603050405020304" pitchFamily="18" charset="0"/>
              </a:rPr>
              <a:t>               </a:t>
            </a: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11 103 kr</a:t>
            </a:r>
            <a:br>
              <a:rPr lang="nb-NO" sz="1800" b="1" u="sng" dirty="0">
                <a:effectLst/>
                <a:latin typeface="Calibri" panose="020F0502020204030204" pitchFamily="34" charset="0"/>
                <a:ea typeface="Calibri" panose="020F0502020204030204" pitchFamily="34" charset="0"/>
                <a:cs typeface="Times New Roman" panose="02020603050405020304" pitchFamily="18" charset="0"/>
              </a:rPr>
            </a:br>
            <a:endParaRPr lang="nb-NO" dirty="0"/>
          </a:p>
        </p:txBody>
      </p:sp>
    </p:spTree>
    <p:extLst>
      <p:ext uri="{BB962C8B-B14F-4D97-AF65-F5344CB8AC3E}">
        <p14:creationId xmlns:p14="http://schemas.microsoft.com/office/powerpoint/2010/main" val="122668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9772EDC1-F234-1C08-44B9-C029EC9FA2D2}"/>
              </a:ext>
            </a:extLst>
          </p:cNvPr>
          <p:cNvSpPr>
            <a:spLocks noGrp="1"/>
          </p:cNvSpPr>
          <p:nvPr>
            <p:ph type="sldNum" sz="quarter" idx="12"/>
          </p:nvPr>
        </p:nvSpPr>
        <p:spPr/>
        <p:txBody>
          <a:bodyPr/>
          <a:lstStyle/>
          <a:p>
            <a:fld id="{6CF80567-ECFE-42A6-A2B2-2725738EC68E}" type="slidenum">
              <a:rPr lang="nb-NO" smtClean="0"/>
              <a:t>22</a:t>
            </a:fld>
            <a:endParaRPr lang="nb-NO"/>
          </a:p>
        </p:txBody>
      </p:sp>
      <p:sp>
        <p:nvSpPr>
          <p:cNvPr id="4" name="TekstSylinder 3">
            <a:extLst>
              <a:ext uri="{FF2B5EF4-FFF2-40B4-BE49-F238E27FC236}">
                <a16:creationId xmlns:a16="http://schemas.microsoft.com/office/drawing/2014/main" id="{86C1D2F3-3DF0-FDE7-B6D8-B70CAEA27178}"/>
              </a:ext>
            </a:extLst>
          </p:cNvPr>
          <p:cNvSpPr txBox="1"/>
          <p:nvPr/>
        </p:nvSpPr>
        <p:spPr>
          <a:xfrm>
            <a:off x="323557" y="1024826"/>
            <a:ext cx="11479237" cy="3693319"/>
          </a:xfrm>
          <a:prstGeom prst="rect">
            <a:avLst/>
          </a:prstGeom>
          <a:noFill/>
        </p:spPr>
        <p:txBody>
          <a:bodyPr wrap="square">
            <a:spAutoFit/>
          </a:bodyPr>
          <a:lstStyle/>
          <a:p>
            <a:r>
              <a:rPr lang="nb-NO" sz="1800" b="1" u="sng" dirty="0">
                <a:effectLst/>
                <a:latin typeface="Calibri" panose="020F0502020204030204" pitchFamily="34" charset="0"/>
                <a:ea typeface="Calibri" panose="020F0502020204030204" pitchFamily="34" charset="0"/>
                <a:cs typeface="Times New Roman" panose="02020603050405020304" pitchFamily="18" charset="0"/>
              </a:rPr>
              <a:t>Havneweb:		                     2022				    2023	                Fra 2022 til 2023</a:t>
            </a:r>
            <a:br>
              <a:rPr lang="nb-NO" sz="1800" b="1"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Styringssystem 28/3: 		17 823,65 kr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Styringssystem 18/5:		      293,15 kr		    Samlet ca 19 000		       333,75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u="sng" dirty="0">
                <a:effectLst/>
                <a:latin typeface="Calibri" panose="020F0502020204030204" pitchFamily="34" charset="0"/>
                <a:ea typeface="Calibri" panose="020F0502020204030204" pitchFamily="34" charset="0"/>
                <a:cs typeface="Times New Roman" panose="02020603050405020304" pitchFamily="18" charset="0"/>
              </a:rPr>
              <a:t>Styringssystem 15/9: 		      549,45 kr		   	</a:t>
            </a: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				</a:t>
            </a:r>
            <a:br>
              <a:rPr lang="nb-NO" sz="1800" b="1" u="sng" dirty="0">
                <a:effectLst/>
                <a:latin typeface="Calibri" panose="020F0502020204030204" pitchFamily="34" charset="0"/>
                <a:ea typeface="Calibri" panose="020F0502020204030204" pitchFamily="34" charset="0"/>
                <a:cs typeface="Times New Roman" panose="02020603050405020304" pitchFamily="18" charset="0"/>
              </a:rPr>
            </a:b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Sum: 				18 666,25 kr			ca 19 000		       333,75 kr</a:t>
            </a:r>
          </a:p>
          <a:p>
            <a:endParaRPr lang="nb-NO" b="1" u="sng" dirty="0">
              <a:latin typeface="Calibri" panose="020F0502020204030204" pitchFamily="34" charset="0"/>
              <a:ea typeface="Calibri" panose="020F0502020204030204" pitchFamily="34" charset="0"/>
              <a:cs typeface="Times New Roman" panose="02020603050405020304" pitchFamily="18" charset="0"/>
            </a:endParaRPr>
          </a:p>
          <a:p>
            <a:endParaRPr lang="nb-NO" sz="1800" b="1" u="sng" dirty="0">
              <a:effectLst/>
              <a:latin typeface="Calibri" panose="020F0502020204030204" pitchFamily="34" charset="0"/>
              <a:ea typeface="Calibri" panose="020F0502020204030204" pitchFamily="34" charset="0"/>
              <a:cs typeface="Times New Roman" panose="02020603050405020304" pitchFamily="18" charset="0"/>
            </a:endParaRPr>
          </a:p>
          <a:p>
            <a:br>
              <a:rPr lang="nb-NO" sz="1800" b="1" u="sng" dirty="0">
                <a:effectLst/>
                <a:latin typeface="Calibri" panose="020F0502020204030204" pitchFamily="34" charset="0"/>
                <a:ea typeface="Calibri" panose="020F0502020204030204" pitchFamily="34" charset="0"/>
                <a:cs typeface="Times New Roman" panose="02020603050405020304" pitchFamily="18" charset="0"/>
              </a:rPr>
            </a:b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Medlemskap:											</a:t>
            </a:r>
            <a:br>
              <a:rPr lang="nb-NO" sz="1800" b="1" u="sng"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Mjøsa båtforbund:		  	   1 785 kr			 	   1 785 kr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u="sng" dirty="0">
                <a:effectLst/>
                <a:latin typeface="Calibri" panose="020F0502020204030204" pitchFamily="34" charset="0"/>
                <a:ea typeface="Calibri" panose="020F0502020204030204" pitchFamily="34" charset="0"/>
                <a:cs typeface="Times New Roman" panose="02020603050405020304" pitchFamily="18" charset="0"/>
              </a:rPr>
              <a:t>Norsk kongelig båtforbund: 		19 650 kr	(150 </a:t>
            </a:r>
            <a:r>
              <a:rPr lang="nb-NO" sz="1800" u="sng" dirty="0" err="1">
                <a:effectLst/>
                <a:latin typeface="Calibri" panose="020F0502020204030204" pitchFamily="34" charset="0"/>
                <a:ea typeface="Calibri" panose="020F0502020204030204" pitchFamily="34" charset="0"/>
                <a:cs typeface="Times New Roman" panose="02020603050405020304" pitchFamily="18" charset="0"/>
              </a:rPr>
              <a:t>pr.medlem</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          	 23 460 kr (170 kr)	       3 810 kr___</a:t>
            </a:r>
            <a:br>
              <a:rPr lang="nb-NO" sz="1800" u="sng" dirty="0">
                <a:effectLst/>
                <a:latin typeface="Calibri" panose="020F0502020204030204" pitchFamily="34" charset="0"/>
                <a:ea typeface="Calibri" panose="020F0502020204030204" pitchFamily="34" charset="0"/>
                <a:cs typeface="Times New Roman" panose="02020603050405020304" pitchFamily="18" charset="0"/>
              </a:rPr>
            </a:b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sum: 				21 435 kr				     25 245 kr 	       3 810 kr	   </a:t>
            </a:r>
            <a:br>
              <a:rPr lang="nb-NO" sz="1800" b="1" u="sng" dirty="0">
                <a:effectLst/>
                <a:latin typeface="Calibri" panose="020F0502020204030204" pitchFamily="34" charset="0"/>
                <a:ea typeface="Calibri" panose="020F0502020204030204" pitchFamily="34" charset="0"/>
                <a:cs typeface="Times New Roman" panose="02020603050405020304" pitchFamily="18" charset="0"/>
              </a:rPr>
            </a:br>
            <a:endParaRPr lang="nb-NO" dirty="0"/>
          </a:p>
        </p:txBody>
      </p:sp>
    </p:spTree>
    <p:extLst>
      <p:ext uri="{BB962C8B-B14F-4D97-AF65-F5344CB8AC3E}">
        <p14:creationId xmlns:p14="http://schemas.microsoft.com/office/powerpoint/2010/main" val="3001041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2BFF89FD-70DE-0B29-4B41-0900F3CBC7DA}"/>
              </a:ext>
            </a:extLst>
          </p:cNvPr>
          <p:cNvSpPr>
            <a:spLocks noGrp="1"/>
          </p:cNvSpPr>
          <p:nvPr>
            <p:ph type="sldNum" sz="quarter" idx="12"/>
          </p:nvPr>
        </p:nvSpPr>
        <p:spPr/>
        <p:txBody>
          <a:bodyPr/>
          <a:lstStyle/>
          <a:p>
            <a:fld id="{6CF80567-ECFE-42A6-A2B2-2725738EC68E}" type="slidenum">
              <a:rPr lang="nb-NO" smtClean="0"/>
              <a:t>23</a:t>
            </a:fld>
            <a:endParaRPr lang="nb-NO"/>
          </a:p>
        </p:txBody>
      </p:sp>
      <p:sp>
        <p:nvSpPr>
          <p:cNvPr id="4" name="TekstSylinder 3">
            <a:extLst>
              <a:ext uri="{FF2B5EF4-FFF2-40B4-BE49-F238E27FC236}">
                <a16:creationId xmlns:a16="http://schemas.microsoft.com/office/drawing/2014/main" id="{A197E2B2-BC72-BFDD-5303-326EA7F56FC9}"/>
              </a:ext>
            </a:extLst>
          </p:cNvPr>
          <p:cNvSpPr txBox="1"/>
          <p:nvPr/>
        </p:nvSpPr>
        <p:spPr>
          <a:xfrm>
            <a:off x="154745" y="136525"/>
            <a:ext cx="12037255" cy="7094634"/>
          </a:xfrm>
          <a:prstGeom prst="rect">
            <a:avLst/>
          </a:prstGeom>
          <a:noFill/>
        </p:spPr>
        <p:txBody>
          <a:bodyPr wrap="square">
            <a:spAutoFit/>
          </a:bodyPr>
          <a:lstStyle/>
          <a:p>
            <a:pPr>
              <a:lnSpc>
                <a:spcPct val="107000"/>
              </a:lnSpc>
              <a:spcAft>
                <a:spcPts val="800"/>
              </a:spcAft>
            </a:pPr>
            <a:r>
              <a:rPr lang="nb-NO" sz="1800" b="1" u="sng" dirty="0" err="1">
                <a:effectLst/>
                <a:latin typeface="Calibri" panose="020F0502020204030204" pitchFamily="34" charset="0"/>
                <a:ea typeface="Calibri" panose="020F0502020204030204" pitchFamily="34" charset="0"/>
                <a:cs typeface="Times New Roman" panose="02020603050405020304" pitchFamily="18" charset="0"/>
              </a:rPr>
              <a:t>Div</a:t>
            </a: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 				      </a:t>
            </a:r>
            <a:r>
              <a:rPr lang="nb-NO" sz="1800" b="1" u="sng" dirty="0">
                <a:effectLst/>
                <a:latin typeface="Calibri" panose="020F0502020204030204" pitchFamily="34" charset="0"/>
                <a:ea typeface="Calibri" panose="020F0502020204030204" pitchFamily="34" charset="0"/>
                <a:cs typeface="Times New Roman" panose="02020603050405020304" pitchFamily="18" charset="0"/>
              </a:rPr>
              <a:t>2022				      2023	                       Fra 2022 til 2023</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Domene Internett: 		     	     612,50 kr			     612,50 kr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Aconte Øk. -regnskap Eidsvoll: 	  5 600,00 kr			  5 600,00 kr</a:t>
            </a:r>
            <a:r>
              <a:rPr lang="nb-NO"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Conta e-poster regnskap: 	 	 1 485,00 kr			  </a:t>
            </a:r>
            <a:r>
              <a:rPr lang="nb-N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1 485,00 kr</a:t>
            </a:r>
            <a:r>
              <a:rPr lang="nb-NO" sz="1800" dirty="0">
                <a:effectLst/>
                <a:latin typeface="Calibri" panose="020F0502020204030204" pitchFamily="34" charset="0"/>
                <a:ea typeface="Calibri" panose="020F0502020204030204" pitchFamily="34" charset="0"/>
                <a:cs typeface="Times New Roman" panose="02020603050405020304" pitchFamily="18" charset="0"/>
              </a:rPr>
              <a:t>		----------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Lager leie, Karterud: 		12 000,00 kr 			12 000,00 kr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Postboks: 			   1 315,00 kr			  1 315,00 kr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Styremøter/sesongavslutning:	   7 841,00 kr			  8 000,00 kr 		   159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VIPPS: 				   -----------		           </a:t>
            </a:r>
            <a:r>
              <a:rPr lang="nb-NO" dirty="0">
                <a:latin typeface="Calibri" panose="020F0502020204030204" pitchFamily="34" charset="0"/>
                <a:ea typeface="Calibri" panose="020F0502020204030204" pitchFamily="34" charset="0"/>
                <a:cs typeface="Times New Roman" panose="02020603050405020304" pitchFamily="18" charset="0"/>
              </a:rPr>
              <a:t>    </a:t>
            </a:r>
            <a:r>
              <a:rPr lang="nb-NO" sz="1800" dirty="0">
                <a:effectLst/>
                <a:latin typeface="Calibri" panose="020F0502020204030204" pitchFamily="34" charset="0"/>
                <a:ea typeface="Calibri" panose="020F0502020204030204" pitchFamily="34" charset="0"/>
                <a:cs typeface="Times New Roman" panose="02020603050405020304" pitchFamily="18" charset="0"/>
              </a:rPr>
              <a:t>ca 2 000,00 kr		2 000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Kontor rekvisita: 		        	      299 kr			 	  1 000,00kr		   701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Diverse utgifter	(variabel)	    	   </a:t>
            </a:r>
            <a:r>
              <a:rPr lang="nb-NO" sz="18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9 448 kr			10 000,00 kr		   552 kr</a:t>
            </a:r>
            <a:br>
              <a:rPr lang="nb-NO" sz="18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Internett:				    ----------					?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da-DK" sz="1800" u="sng" dirty="0">
                <a:effectLst/>
                <a:latin typeface="Calibri" panose="020F0502020204030204" pitchFamily="34" charset="0"/>
                <a:ea typeface="Calibri" panose="020F0502020204030204" pitchFamily="34" charset="0"/>
                <a:cs typeface="Times New Roman" panose="02020603050405020304" pitchFamily="18" charset="0"/>
              </a:rPr>
              <a:t>Simkort/telefon:			    ----------					?</a:t>
            </a: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	       	</a:t>
            </a:r>
            <a:r>
              <a:rPr lang="da-DK" sz="1800" u="sng" dirty="0">
                <a:effectLst/>
                <a:latin typeface="Calibri" panose="020F0502020204030204" pitchFamily="34" charset="0"/>
                <a:ea typeface="Calibri" panose="020F0502020204030204" pitchFamily="34" charset="0"/>
                <a:cs typeface="Times New Roman" panose="02020603050405020304" pitchFamily="18" charset="0"/>
              </a:rPr>
              <a:t>        ?</a:t>
            </a: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	</a:t>
            </a:r>
            <a:br>
              <a:rPr lang="da-DK" sz="1800" b="1" u="sng" dirty="0">
                <a:effectLst/>
                <a:latin typeface="Calibri" panose="020F0502020204030204" pitchFamily="34" charset="0"/>
                <a:ea typeface="Calibri" panose="020F0502020204030204" pitchFamily="34" charset="0"/>
                <a:cs typeface="Times New Roman" panose="02020603050405020304" pitchFamily="18" charset="0"/>
              </a:rPr>
            </a:b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Sum: 				38 573,50 </a:t>
            </a:r>
            <a:r>
              <a:rPr lang="da-DK" sz="1800" b="1" u="sng" dirty="0" err="1">
                <a:effectLst/>
                <a:latin typeface="Calibri" panose="020F0502020204030204" pitchFamily="34" charset="0"/>
                <a:ea typeface="Calibri" panose="020F0502020204030204" pitchFamily="34" charset="0"/>
                <a:cs typeface="Times New Roman" panose="02020603050405020304" pitchFamily="18" charset="0"/>
              </a:rPr>
              <a:t>kr</a:t>
            </a: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			42 012,50 </a:t>
            </a:r>
            <a:r>
              <a:rPr lang="da-DK" sz="1800" b="1" u="sng" dirty="0" err="1">
                <a:effectLst/>
                <a:latin typeface="Calibri" panose="020F0502020204030204" pitchFamily="34" charset="0"/>
                <a:ea typeface="Calibri" panose="020F0502020204030204" pitchFamily="34" charset="0"/>
                <a:cs typeface="Times New Roman" panose="02020603050405020304" pitchFamily="18" charset="0"/>
              </a:rPr>
              <a:t>kr</a:t>
            </a:r>
            <a:r>
              <a:rPr lang="da-DK" sz="1800" b="1" u="sng" dirty="0">
                <a:effectLst/>
                <a:latin typeface="Calibri" panose="020F0502020204030204" pitchFamily="34" charset="0"/>
                <a:ea typeface="Calibri" panose="020F0502020204030204" pitchFamily="34" charset="0"/>
                <a:cs typeface="Times New Roman" panose="02020603050405020304" pitchFamily="18" charset="0"/>
              </a:rPr>
              <a:t>		 3 439  </a:t>
            </a:r>
            <a:r>
              <a:rPr lang="da-DK" sz="1800" b="1" u="sng" dirty="0" err="1">
                <a:effectLst/>
                <a:latin typeface="Calibri" panose="020F0502020204030204" pitchFamily="34" charset="0"/>
                <a:ea typeface="Calibri" panose="020F0502020204030204" pitchFamily="34" charset="0"/>
                <a:cs typeface="Times New Roman" panose="02020603050405020304" pitchFamily="18" charset="0"/>
              </a:rPr>
              <a:t>kr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800" b="1" dirty="0">
                <a:effectLst/>
                <a:latin typeface="Calibri" panose="020F0502020204030204" pitchFamily="34" charset="0"/>
                <a:ea typeface="Calibri" panose="020F0502020204030204" pitchFamily="34" charset="0"/>
                <a:cs typeface="Times New Roman" panose="02020603050405020304" pitchFamily="18" charset="0"/>
              </a:rPr>
              <a:t>Totalt: 				90 403,75 </a:t>
            </a:r>
            <a:r>
              <a:rPr lang="da-DK" sz="1800" b="1" dirty="0" err="1">
                <a:effectLst/>
                <a:latin typeface="Calibri" panose="020F0502020204030204" pitchFamily="34" charset="0"/>
                <a:ea typeface="Calibri" panose="020F0502020204030204" pitchFamily="34" charset="0"/>
                <a:cs typeface="Times New Roman" panose="02020603050405020304" pitchFamily="18" charset="0"/>
              </a:rPr>
              <a:t>kr</a:t>
            </a:r>
            <a:r>
              <a:rPr lang="da-DK" sz="1800" b="1" dirty="0">
                <a:effectLst/>
                <a:latin typeface="Calibri" panose="020F0502020204030204" pitchFamily="34" charset="0"/>
                <a:ea typeface="Calibri" panose="020F0502020204030204" pitchFamily="34" charset="0"/>
                <a:cs typeface="Times New Roman" panose="02020603050405020304" pitchFamily="18" charset="0"/>
              </a:rPr>
              <a:t>			109 089,50 </a:t>
            </a:r>
            <a:r>
              <a:rPr lang="da-DK" sz="1800" b="1" dirty="0" err="1">
                <a:effectLst/>
                <a:latin typeface="Calibri" panose="020F0502020204030204" pitchFamily="34" charset="0"/>
                <a:ea typeface="Calibri" panose="020F0502020204030204" pitchFamily="34" charset="0"/>
                <a:cs typeface="Times New Roman" panose="02020603050405020304" pitchFamily="18" charset="0"/>
              </a:rPr>
              <a:t>kr</a:t>
            </a:r>
            <a:r>
              <a:rPr lang="da-DK" sz="1800" b="1" dirty="0">
                <a:effectLst/>
                <a:latin typeface="Calibri" panose="020F0502020204030204" pitchFamily="34" charset="0"/>
                <a:ea typeface="Calibri" panose="020F0502020204030204" pitchFamily="34" charset="0"/>
                <a:cs typeface="Times New Roman" panose="02020603050405020304" pitchFamily="18" charset="0"/>
              </a:rPr>
              <a:t>		18 685,75 </a:t>
            </a:r>
            <a:r>
              <a:rPr lang="da-DK" sz="1800" b="1" dirty="0" err="1">
                <a:effectLst/>
                <a:latin typeface="Calibri" panose="020F0502020204030204" pitchFamily="34" charset="0"/>
                <a:ea typeface="Calibri" panose="020F0502020204030204" pitchFamily="34" charset="0"/>
                <a:cs typeface="Times New Roman" panose="02020603050405020304" pitchFamily="18" charset="0"/>
              </a:rPr>
              <a:t>kr</a:t>
            </a:r>
            <a:br>
              <a:rPr lang="da-DK" sz="1800" b="1" dirty="0">
                <a:effectLst/>
                <a:latin typeface="Calibri" panose="020F0502020204030204" pitchFamily="34" charset="0"/>
                <a:ea typeface="Calibri" panose="020F0502020204030204" pitchFamily="34" charset="0"/>
                <a:cs typeface="Times New Roman" panose="02020603050405020304" pitchFamily="18" charset="0"/>
              </a:rPr>
            </a:br>
            <a:r>
              <a:rPr lang="da-DK" sz="1800" b="1" dirty="0">
                <a:effectLst/>
                <a:latin typeface="Calibri" panose="020F0502020204030204" pitchFamily="34" charset="0"/>
                <a:ea typeface="Calibri" panose="020F0502020204030204" pitchFamily="34" charset="0"/>
                <a:cs typeface="Times New Roman" panose="02020603050405020304" pitchFamily="18" charset="0"/>
              </a:rPr>
              <a:t>Pr. medlem 500 </a:t>
            </a:r>
            <a:r>
              <a:rPr lang="da-DK" sz="1800" b="1" dirty="0" err="1">
                <a:effectLst/>
                <a:latin typeface="Calibri" panose="020F0502020204030204" pitchFamily="34" charset="0"/>
                <a:ea typeface="Calibri" panose="020F0502020204030204" pitchFamily="34" charset="0"/>
                <a:cs typeface="Times New Roman" panose="02020603050405020304" pitchFamily="18" charset="0"/>
              </a:rPr>
              <a:t>kr</a:t>
            </a:r>
            <a:r>
              <a:rPr lang="da-DK" sz="1800" b="1" dirty="0">
                <a:effectLst/>
                <a:latin typeface="Calibri" panose="020F0502020204030204" pitchFamily="34" charset="0"/>
                <a:ea typeface="Calibri" panose="020F0502020204030204" pitchFamily="34" charset="0"/>
                <a:cs typeface="Times New Roman" panose="02020603050405020304" pitchFamily="18" charset="0"/>
              </a:rPr>
              <a:t> : 		     664,80 </a:t>
            </a:r>
            <a:r>
              <a:rPr lang="da-DK" sz="1800" b="1" dirty="0" err="1">
                <a:effectLst/>
                <a:latin typeface="Calibri" panose="020F0502020204030204" pitchFamily="34" charset="0"/>
                <a:ea typeface="Calibri" panose="020F0502020204030204" pitchFamily="34" charset="0"/>
                <a:cs typeface="Times New Roman" panose="02020603050405020304" pitchFamily="18" charset="0"/>
              </a:rPr>
              <a:t>kr</a:t>
            </a:r>
            <a:r>
              <a:rPr lang="da-DK" sz="1800" b="1" dirty="0">
                <a:effectLst/>
                <a:latin typeface="Calibri" panose="020F0502020204030204" pitchFamily="34" charset="0"/>
                <a:ea typeface="Calibri" panose="020F0502020204030204" pitchFamily="34" charset="0"/>
                <a:cs typeface="Times New Roman" panose="02020603050405020304" pitchFamily="18" charset="0"/>
              </a:rPr>
              <a:t> </a:t>
            </a:r>
            <a:r>
              <a:rPr lang="da-DK"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(-164,8)</a:t>
            </a:r>
            <a:r>
              <a:rPr lang="da-DK" sz="1800" b="1" dirty="0">
                <a:effectLst/>
                <a:latin typeface="Calibri" panose="020F0502020204030204" pitchFamily="34" charset="0"/>
                <a:ea typeface="Calibri" panose="020F0502020204030204" pitchFamily="34" charset="0"/>
                <a:cs typeface="Times New Roman" panose="02020603050405020304" pitchFamily="18" charset="0"/>
              </a:rPr>
              <a:t>		     791,20 </a:t>
            </a:r>
            <a:r>
              <a:rPr lang="da-DK" sz="1800" b="1" dirty="0" err="1">
                <a:effectLst/>
                <a:latin typeface="Calibri" panose="020F0502020204030204" pitchFamily="34" charset="0"/>
                <a:ea typeface="Calibri" panose="020F0502020204030204" pitchFamily="34" charset="0"/>
                <a:cs typeface="Times New Roman" panose="02020603050405020304" pitchFamily="18" charset="0"/>
              </a:rPr>
              <a:t>kr</a:t>
            </a:r>
            <a:r>
              <a:rPr lang="da-DK" sz="1800" b="1" dirty="0">
                <a:effectLst/>
                <a:latin typeface="Calibri" panose="020F0502020204030204" pitchFamily="34" charset="0"/>
                <a:ea typeface="Calibri" panose="020F0502020204030204" pitchFamily="34" charset="0"/>
                <a:cs typeface="Times New Roman" panose="02020603050405020304" pitchFamily="18" charset="0"/>
              </a:rPr>
              <a:t>  </a:t>
            </a:r>
            <a:r>
              <a:rPr lang="da-DK"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da-DK"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291,2 </a:t>
            </a:r>
            <a:r>
              <a:rPr lang="da-DK" sz="1800" b="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kr</a:t>
            </a:r>
            <a:r>
              <a:rPr lang="da-DK"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da-DK" sz="1800" b="1" dirty="0">
                <a:effectLst/>
                <a:latin typeface="Calibri" panose="020F0502020204030204" pitchFamily="34" charset="0"/>
                <a:ea typeface="Calibri" panose="020F0502020204030204" pitchFamily="34" charset="0"/>
                <a:cs typeface="Times New Roman" panose="02020603050405020304" pitchFamily="18" charset="0"/>
              </a:rPr>
              <a:t>126,4</a:t>
            </a:r>
          </a:p>
          <a:p>
            <a:endParaRPr lang="da-DK"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Inn medlemsavgift 2022: 500 kr x 134 medlemmer = 67 000 kr</a:t>
            </a:r>
          </a:p>
          <a:p>
            <a:r>
              <a:rPr lang="nb-NO" b="1" dirty="0">
                <a:latin typeface="Calibri" panose="020F0502020204030204" pitchFamily="34" charset="0"/>
                <a:ea typeface="Calibri" panose="020F0502020204030204" pitchFamily="34" charset="0"/>
                <a:cs typeface="Times New Roman" panose="02020603050405020304" pitchFamily="18" charset="0"/>
              </a:rPr>
              <a:t>Inn medlemsavgift 2023: 500 kr x 138 medlemmer = 69 000 kr</a:t>
            </a:r>
            <a:endParaRPr lang="nb-NO"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Ser v</a:t>
            </a:r>
            <a:r>
              <a:rPr lang="nb-NO" b="1" dirty="0">
                <a:latin typeface="Calibri" panose="020F0502020204030204" pitchFamily="34" charset="0"/>
                <a:ea typeface="Calibri" panose="020F0502020204030204" pitchFamily="34" charset="0"/>
                <a:cs typeface="Times New Roman" panose="02020603050405020304" pitchFamily="18" charset="0"/>
              </a:rPr>
              <a:t>i bort i fra inntekt fra bryggeleie som har dekt opp for økte utgifter her, har dette vært ett underskudd i flere år.</a:t>
            </a:r>
          </a:p>
          <a:p>
            <a:endParaRPr lang="nb-NO" b="1" dirty="0">
              <a:latin typeface="Calibri" panose="020F0502020204030204" pitchFamily="34" charset="0"/>
              <a:ea typeface="Calibri" panose="020F0502020204030204" pitchFamily="34" charset="0"/>
              <a:cs typeface="Times New Roman" panose="02020603050405020304" pitchFamily="18" charset="0"/>
            </a:endParaRPr>
          </a:p>
          <a:p>
            <a:r>
              <a:rPr lang="nb-NO" sz="1800" b="1" dirty="0">
                <a:effectLst/>
                <a:latin typeface="Calibri" panose="020F0502020204030204" pitchFamily="34" charset="0"/>
                <a:ea typeface="Calibri" panose="020F0502020204030204" pitchFamily="34" charset="0"/>
                <a:cs typeface="Times New Roman" panose="02020603050405020304" pitchFamily="18" charset="0"/>
              </a:rPr>
              <a:t>2022 : 90 403,75 kr - 67 000 kr = </a:t>
            </a:r>
            <a:r>
              <a:rPr lang="nb-NO"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23 403,75 kr flyttet over fra vedlikehold</a:t>
            </a:r>
          </a:p>
          <a:p>
            <a:r>
              <a:rPr lang="nb-NO" b="1" dirty="0">
                <a:latin typeface="Calibri" panose="020F0502020204030204" pitchFamily="34" charset="0"/>
                <a:ea typeface="Calibri" panose="020F0502020204030204" pitchFamily="34" charset="0"/>
                <a:cs typeface="Times New Roman" panose="02020603050405020304" pitchFamily="18" charset="0"/>
              </a:rPr>
              <a:t>2023 : 109 089,50 – 69 000 = </a:t>
            </a:r>
            <a:r>
              <a:rPr lang="nb-NO"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40 089,50 kr må flyttes over fra vedlikehold</a:t>
            </a:r>
            <a:endParaRPr lang="nb-NO"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da-DK" sz="1800" b="1" dirty="0">
                <a:effectLst/>
                <a:latin typeface="Calibri" panose="020F0502020204030204" pitchFamily="34" charset="0"/>
                <a:ea typeface="Calibri" panose="020F0502020204030204" pitchFamily="34" charset="0"/>
                <a:cs typeface="Times New Roman" panose="02020603050405020304" pitchFamily="18" charset="0"/>
              </a:rPr>
              <a:t>	   </a:t>
            </a:r>
            <a:br>
              <a:rPr lang="da-DK" sz="1800" b="1" dirty="0">
                <a:effectLst/>
                <a:latin typeface="Calibri" panose="020F0502020204030204" pitchFamily="34" charset="0"/>
                <a:ea typeface="Calibri" panose="020F0502020204030204" pitchFamily="34" charset="0"/>
                <a:cs typeface="Times New Roman" panose="02020603050405020304" pitchFamily="18" charset="0"/>
              </a:rPr>
            </a:br>
            <a:endParaRPr lang="nb-NO" dirty="0"/>
          </a:p>
        </p:txBody>
      </p:sp>
    </p:spTree>
    <p:extLst>
      <p:ext uri="{BB962C8B-B14F-4D97-AF65-F5344CB8AC3E}">
        <p14:creationId xmlns:p14="http://schemas.microsoft.com/office/powerpoint/2010/main" val="942353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E62256-A4E7-070F-C7D4-A58CCDEC8A92}"/>
              </a:ext>
            </a:extLst>
          </p:cNvPr>
          <p:cNvSpPr>
            <a:spLocks noGrp="1"/>
          </p:cNvSpPr>
          <p:nvPr>
            <p:ph type="title"/>
          </p:nvPr>
        </p:nvSpPr>
        <p:spPr/>
        <p:txBody>
          <a:bodyPr/>
          <a:lstStyle/>
          <a:p>
            <a:r>
              <a:rPr lang="nb-NO" dirty="0"/>
              <a:t>Forslag til økning av kontingent/leie av plass for de neste 2 årene.</a:t>
            </a:r>
          </a:p>
        </p:txBody>
      </p:sp>
      <p:sp>
        <p:nvSpPr>
          <p:cNvPr id="3" name="Plassholder for tekst 2">
            <a:extLst>
              <a:ext uri="{FF2B5EF4-FFF2-40B4-BE49-F238E27FC236}">
                <a16:creationId xmlns:a16="http://schemas.microsoft.com/office/drawing/2014/main" id="{112D81EE-7417-3048-47B6-579084ABBF8E}"/>
              </a:ext>
            </a:extLst>
          </p:cNvPr>
          <p:cNvSpPr>
            <a:spLocks noGrp="1"/>
          </p:cNvSpPr>
          <p:nvPr>
            <p:ph type="body" idx="1"/>
          </p:nvPr>
        </p:nvSpPr>
        <p:spPr/>
        <p:txBody>
          <a:bodyPr/>
          <a:lstStyle/>
          <a:p>
            <a:r>
              <a:rPr lang="nb-NO" dirty="0"/>
              <a:t>Forslag 1:</a:t>
            </a:r>
          </a:p>
        </p:txBody>
      </p:sp>
      <p:sp>
        <p:nvSpPr>
          <p:cNvPr id="4" name="Plassholder for innhold 3">
            <a:extLst>
              <a:ext uri="{FF2B5EF4-FFF2-40B4-BE49-F238E27FC236}">
                <a16:creationId xmlns:a16="http://schemas.microsoft.com/office/drawing/2014/main" id="{A992E316-2F2B-684B-8FA2-75468DD90242}"/>
              </a:ext>
            </a:extLst>
          </p:cNvPr>
          <p:cNvSpPr>
            <a:spLocks noGrp="1"/>
          </p:cNvSpPr>
          <p:nvPr>
            <p:ph sz="half" idx="2"/>
          </p:nvPr>
        </p:nvSpPr>
        <p:spPr/>
        <p:txBody>
          <a:bodyPr>
            <a:normAutofit fontScale="62500" lnSpcReduction="20000"/>
          </a:bodyPr>
          <a:lstStyle/>
          <a:p>
            <a:r>
              <a:rPr lang="nb-NO" sz="3300" b="1" dirty="0"/>
              <a:t>Øke medlemskontingent med 300 kr.</a:t>
            </a:r>
          </a:p>
          <a:p>
            <a:r>
              <a:rPr lang="nb-NO" dirty="0"/>
              <a:t>Ny kontingent 800 kr for medlemmer med båtplass.</a:t>
            </a:r>
          </a:p>
          <a:p>
            <a:r>
              <a:rPr lang="nb-NO" dirty="0"/>
              <a:t>250 kr for støttemedlemmer</a:t>
            </a:r>
          </a:p>
          <a:p>
            <a:r>
              <a:rPr lang="nb-NO" dirty="0"/>
              <a:t>250 kr for styret.</a:t>
            </a:r>
          </a:p>
          <a:p>
            <a:r>
              <a:rPr lang="nb-NO" dirty="0"/>
              <a:t>Bryggeleie samme som tidligere.</a:t>
            </a:r>
          </a:p>
          <a:p>
            <a:pPr marL="0" indent="0">
              <a:lnSpc>
                <a:spcPct val="120000"/>
              </a:lnSpc>
              <a:buNone/>
            </a:pPr>
            <a:br>
              <a:rPr lang="nb-NO" dirty="0"/>
            </a:br>
            <a:r>
              <a:rPr lang="nb-NO" dirty="0"/>
              <a:t>Dette skal dekke </a:t>
            </a:r>
            <a:r>
              <a:rPr lang="nb-NO" b="1" dirty="0"/>
              <a:t>kun</a:t>
            </a:r>
            <a:r>
              <a:rPr lang="nb-NO" dirty="0"/>
              <a:t> </a:t>
            </a:r>
            <a:r>
              <a:rPr lang="nb-NO" b="1" dirty="0"/>
              <a:t>driftsutgiftene</a:t>
            </a:r>
            <a:r>
              <a:rPr lang="nb-NO" dirty="0"/>
              <a:t>, ikke vedlikehold og fornying av brygger.</a:t>
            </a:r>
          </a:p>
          <a:p>
            <a:pPr marL="0" indent="0">
              <a:buNone/>
            </a:pPr>
            <a:br>
              <a:rPr lang="nb-NO" dirty="0"/>
            </a:br>
            <a:r>
              <a:rPr lang="nb-NO" dirty="0"/>
              <a:t>Det er ikke tatt høyde for prisstigning på driftsutgifter år 2. </a:t>
            </a:r>
          </a:p>
        </p:txBody>
      </p:sp>
      <p:sp>
        <p:nvSpPr>
          <p:cNvPr id="5" name="Plassholder for tekst 4">
            <a:extLst>
              <a:ext uri="{FF2B5EF4-FFF2-40B4-BE49-F238E27FC236}">
                <a16:creationId xmlns:a16="http://schemas.microsoft.com/office/drawing/2014/main" id="{14E81DC0-6CCE-E7DB-3598-84A3A6AF6C3A}"/>
              </a:ext>
            </a:extLst>
          </p:cNvPr>
          <p:cNvSpPr>
            <a:spLocks noGrp="1"/>
          </p:cNvSpPr>
          <p:nvPr>
            <p:ph type="body" sz="quarter" idx="3"/>
          </p:nvPr>
        </p:nvSpPr>
        <p:spPr/>
        <p:txBody>
          <a:bodyPr/>
          <a:lstStyle/>
          <a:p>
            <a:r>
              <a:rPr lang="nb-NO" dirty="0">
                <a:solidFill>
                  <a:schemeClr val="accent6">
                    <a:lumMod val="75000"/>
                  </a:schemeClr>
                </a:solidFill>
              </a:rPr>
              <a:t>Forslag 2: </a:t>
            </a:r>
          </a:p>
        </p:txBody>
      </p:sp>
      <p:sp>
        <p:nvSpPr>
          <p:cNvPr id="6" name="Plassholder for innhold 5">
            <a:extLst>
              <a:ext uri="{FF2B5EF4-FFF2-40B4-BE49-F238E27FC236}">
                <a16:creationId xmlns:a16="http://schemas.microsoft.com/office/drawing/2014/main" id="{E2BF17DC-4D15-3F2F-20D3-AC65BAEF503D}"/>
              </a:ext>
            </a:extLst>
          </p:cNvPr>
          <p:cNvSpPr>
            <a:spLocks noGrp="1"/>
          </p:cNvSpPr>
          <p:nvPr>
            <p:ph sz="quarter" idx="4"/>
          </p:nvPr>
        </p:nvSpPr>
        <p:spPr/>
        <p:txBody>
          <a:bodyPr>
            <a:normAutofit fontScale="62500" lnSpcReduction="20000"/>
          </a:bodyPr>
          <a:lstStyle/>
          <a:p>
            <a:r>
              <a:rPr lang="nb-NO" sz="3300" b="1" dirty="0"/>
              <a:t>Øke bryggeleie 500 kr</a:t>
            </a:r>
          </a:p>
          <a:p>
            <a:r>
              <a:rPr lang="nb-NO" dirty="0"/>
              <a:t>Medlemskontingent blir den samme, 500 kr for alle. </a:t>
            </a:r>
          </a:p>
          <a:p>
            <a:pPr marL="0" indent="0">
              <a:buNone/>
            </a:pPr>
            <a:r>
              <a:rPr lang="nb-NO" dirty="0"/>
              <a:t>Her dekkes alle driftsutgiftene 300 kr og 200 kr ekstra til vedlikehold av bryggene , men det må fordeles i regnskapet. </a:t>
            </a:r>
          </a:p>
          <a:p>
            <a:pPr marL="0" indent="0">
              <a:lnSpc>
                <a:spcPct val="120000"/>
              </a:lnSpc>
              <a:buNone/>
            </a:pPr>
            <a:r>
              <a:rPr lang="nb-NO" dirty="0"/>
              <a:t>Her går vi i ca 27 600 kr i pluss første året, til ekstra vedlikehold av bryggene, klubbhus, medlemsarrangementer o.l.</a:t>
            </a:r>
          </a:p>
          <a:p>
            <a:pPr marL="0" indent="0">
              <a:buNone/>
            </a:pPr>
            <a:r>
              <a:rPr lang="nb-NO" dirty="0"/>
              <a:t> Det er også tatt høyde for prisstigning år 2.</a:t>
            </a:r>
          </a:p>
          <a:p>
            <a:pPr marL="0" indent="0">
              <a:buNone/>
            </a:pPr>
            <a:endParaRPr lang="nb-NO" dirty="0"/>
          </a:p>
          <a:p>
            <a:pPr marL="0" indent="0">
              <a:buNone/>
            </a:pPr>
            <a:endParaRPr lang="nb-NO" dirty="0"/>
          </a:p>
        </p:txBody>
      </p:sp>
      <p:sp>
        <p:nvSpPr>
          <p:cNvPr id="7" name="Plassholder for lysbildenummer 6">
            <a:extLst>
              <a:ext uri="{FF2B5EF4-FFF2-40B4-BE49-F238E27FC236}">
                <a16:creationId xmlns:a16="http://schemas.microsoft.com/office/drawing/2014/main" id="{7A044B7F-D5B2-2451-B645-58B04B03A302}"/>
              </a:ext>
            </a:extLst>
          </p:cNvPr>
          <p:cNvSpPr>
            <a:spLocks noGrp="1"/>
          </p:cNvSpPr>
          <p:nvPr>
            <p:ph type="sldNum" sz="quarter" idx="12"/>
          </p:nvPr>
        </p:nvSpPr>
        <p:spPr/>
        <p:txBody>
          <a:bodyPr/>
          <a:lstStyle/>
          <a:p>
            <a:fld id="{6CF80567-ECFE-42A6-A2B2-2725738EC68E}" type="slidenum">
              <a:rPr lang="nb-NO" smtClean="0"/>
              <a:t>24</a:t>
            </a:fld>
            <a:endParaRPr lang="nb-NO"/>
          </a:p>
        </p:txBody>
      </p:sp>
    </p:spTree>
    <p:extLst>
      <p:ext uri="{BB962C8B-B14F-4D97-AF65-F5344CB8AC3E}">
        <p14:creationId xmlns:p14="http://schemas.microsoft.com/office/powerpoint/2010/main" val="3112989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58462" y="-17267"/>
            <a:ext cx="7723163" cy="1269291"/>
          </a:xfrm>
          <a:solidFill>
            <a:schemeClr val="bg1"/>
          </a:solidFill>
          <a:ln>
            <a:solidFill>
              <a:schemeClr val="accent1">
                <a:lumMod val="50000"/>
              </a:schemeClr>
            </a:solidFill>
          </a:ln>
        </p:spPr>
        <p:txBody>
          <a:bodyPr>
            <a:normAutofit/>
          </a:bodyPr>
          <a:lstStyle/>
          <a:p>
            <a:r>
              <a:rPr lang="nb-NO" dirty="0">
                <a:solidFill>
                  <a:schemeClr val="accent1">
                    <a:lumMod val="50000"/>
                  </a:schemeClr>
                </a:solidFill>
              </a:rPr>
              <a:t>Budsjett 2023</a:t>
            </a:r>
          </a:p>
        </p:txBody>
      </p:sp>
      <p:pic>
        <p:nvPicPr>
          <p:cNvPr id="4" name="Plassholder for innhold 3"/>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114976" y="1308295"/>
            <a:ext cx="5800400" cy="5662245"/>
          </a:xfrm>
          <a:solidFill>
            <a:srgbClr val="92D050">
              <a:alpha val="0"/>
            </a:srgbClr>
          </a:solidFill>
          <a:ln>
            <a:solidFill>
              <a:schemeClr val="accent1"/>
            </a:solidFill>
          </a:ln>
        </p:spPr>
      </p:pic>
      <p:sp>
        <p:nvSpPr>
          <p:cNvPr id="6" name="Plassholder for lysbildenummer 5"/>
          <p:cNvSpPr>
            <a:spLocks noGrp="1"/>
          </p:cNvSpPr>
          <p:nvPr>
            <p:ph type="sldNum" sz="quarter" idx="12"/>
          </p:nvPr>
        </p:nvSpPr>
        <p:spPr/>
        <p:txBody>
          <a:bodyPr/>
          <a:lstStyle/>
          <a:p>
            <a:fld id="{6CF80567-ECFE-42A6-A2B2-2725738EC68E}" type="slidenum">
              <a:rPr lang="nb-NO" smtClean="0"/>
              <a:t>25</a:t>
            </a:fld>
            <a:endParaRPr lang="nb-NO" dirty="0"/>
          </a:p>
        </p:txBody>
      </p:sp>
      <p:pic>
        <p:nvPicPr>
          <p:cNvPr id="8" name="Bilde 7">
            <a:extLst>
              <a:ext uri="{FF2B5EF4-FFF2-40B4-BE49-F238E27FC236}">
                <a16:creationId xmlns:a16="http://schemas.microsoft.com/office/drawing/2014/main" id="{4F83C461-8577-D850-086A-17DE02E019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891930" y="1252025"/>
            <a:ext cx="5662246" cy="5662246"/>
          </a:xfrm>
          <a:prstGeom prst="rect">
            <a:avLst/>
          </a:prstGeom>
        </p:spPr>
      </p:pic>
    </p:spTree>
    <p:extLst>
      <p:ext uri="{BB962C8B-B14F-4D97-AF65-F5344CB8AC3E}">
        <p14:creationId xmlns:p14="http://schemas.microsoft.com/office/powerpoint/2010/main" val="3951376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5A38632-6704-D6FE-4563-2B4DCF10627C}"/>
              </a:ext>
            </a:extLst>
          </p:cNvPr>
          <p:cNvSpPr>
            <a:spLocks noGrp="1"/>
          </p:cNvSpPr>
          <p:nvPr>
            <p:ph type="title"/>
          </p:nvPr>
        </p:nvSpPr>
        <p:spPr/>
        <p:txBody>
          <a:bodyPr>
            <a:normAutofit/>
          </a:bodyPr>
          <a:lstStyle/>
          <a:p>
            <a:r>
              <a:rPr lang="nb-NO" sz="3600" dirty="0">
                <a:latin typeface="Bahnschrift" panose="020B0502040204020203" pitchFamily="34" charset="0"/>
              </a:rPr>
              <a:t>Budsjett brygger/ Betalingsplan for lån, Ørbekk</a:t>
            </a:r>
          </a:p>
        </p:txBody>
      </p:sp>
      <p:sp>
        <p:nvSpPr>
          <p:cNvPr id="4" name="Plassholder for innhold 3">
            <a:extLst>
              <a:ext uri="{FF2B5EF4-FFF2-40B4-BE49-F238E27FC236}">
                <a16:creationId xmlns:a16="http://schemas.microsoft.com/office/drawing/2014/main" id="{33B1504E-C8A0-3A77-2A6B-C394EA79FF50}"/>
              </a:ext>
            </a:extLst>
          </p:cNvPr>
          <p:cNvSpPr>
            <a:spLocks noGrp="1"/>
          </p:cNvSpPr>
          <p:nvPr>
            <p:ph sz="half" idx="1"/>
          </p:nvPr>
        </p:nvSpPr>
        <p:spPr/>
        <p:txBody>
          <a:bodyPr>
            <a:normAutofit fontScale="85000" lnSpcReduction="10000"/>
          </a:bodyPr>
          <a:lstStyle/>
          <a:p>
            <a:pPr>
              <a:lnSpc>
                <a:spcPct val="107000"/>
              </a:lnSpc>
              <a:spcAft>
                <a:spcPts val="800"/>
              </a:spcAft>
            </a:pPr>
            <a:r>
              <a:rPr lang="nb-NO" sz="1800" b="1" dirty="0">
                <a:effectLst/>
                <a:latin typeface="Calibri" panose="020F0502020204030204" pitchFamily="34" charset="0"/>
                <a:ea typeface="Calibri" panose="020F0502020204030204" pitchFamily="34" charset="0"/>
                <a:cs typeface="Times New Roman" panose="02020603050405020304" pitchFamily="18" charset="0"/>
              </a:rPr>
              <a:t>Budsjett Ørbekk 2023</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Nye gangbare utriggere og fortøyningsbommer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Koblingsbolter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Nye fester til pongtonger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Fri frakt</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u="sng" dirty="0">
                <a:effectLst/>
                <a:latin typeface="Calibri" panose="020F0502020204030204" pitchFamily="34" charset="0"/>
                <a:ea typeface="Calibri" panose="020F0502020204030204" pitchFamily="34" charset="0"/>
                <a:cs typeface="Times New Roman" panose="02020603050405020304" pitchFamily="18" charset="0"/>
              </a:rPr>
              <a:t>Totalt 									342 835,00 kr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Dugnader servering			    2 000,00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Heising bryggelementer 	                ca 	    8 000,00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Impregnert treverk. 100 m à kr 20              ca	    2 000,00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Batteri til låser på porter	                ca	</a:t>
            </a:r>
            <a:r>
              <a:rPr lang="nb-NO" sz="1800" dirty="0">
                <a:latin typeface="Calibri" panose="020F0502020204030204" pitchFamily="34" charset="0"/>
                <a:ea typeface="Calibri" panose="020F0502020204030204" pitchFamily="34" charset="0"/>
                <a:cs typeface="Times New Roman" panose="02020603050405020304" pitchFamily="18" charset="0"/>
              </a:rPr>
              <a:t>      </a:t>
            </a:r>
            <a:r>
              <a:rPr lang="nb-NO" sz="1800" dirty="0">
                <a:effectLst/>
                <a:latin typeface="Calibri" panose="020F0502020204030204" pitchFamily="34" charset="0"/>
                <a:ea typeface="Calibri" panose="020F0502020204030204" pitchFamily="34" charset="0"/>
                <a:cs typeface="Times New Roman" panose="02020603050405020304" pitchFamily="18" charset="0"/>
              </a:rPr>
              <a:t> 300,00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u="sng" dirty="0">
                <a:effectLst/>
                <a:latin typeface="Calibri" panose="020F0502020204030204" pitchFamily="34" charset="0"/>
                <a:ea typeface="Calibri" panose="020F0502020204030204" pitchFamily="34" charset="0"/>
                <a:cs typeface="Times New Roman" panose="02020603050405020304" pitchFamily="18" charset="0"/>
              </a:rPr>
              <a:t>Uforutsette utg. på rep av brygger             ca 	    2 000,00 kr</a:t>
            </a:r>
            <a:br>
              <a:rPr lang="nb-NO" sz="1800" u="sng"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Sum: 			</a:t>
            </a:r>
            <a:r>
              <a:rPr lang="nb-NO" sz="1800" dirty="0">
                <a:latin typeface="Calibri" panose="020F0502020204030204" pitchFamily="34" charset="0"/>
                <a:ea typeface="Calibri" panose="020F0502020204030204" pitchFamily="34" charset="0"/>
                <a:cs typeface="Times New Roman" panose="02020603050405020304" pitchFamily="18" charset="0"/>
              </a:rPr>
              <a:t>                    </a:t>
            </a:r>
            <a:r>
              <a:rPr lang="nb-NO" sz="1800" dirty="0">
                <a:effectLst/>
                <a:latin typeface="Calibri" panose="020F0502020204030204" pitchFamily="34" charset="0"/>
                <a:ea typeface="Calibri" panose="020F0502020204030204" pitchFamily="34" charset="0"/>
                <a:cs typeface="Times New Roman" panose="02020603050405020304" pitchFamily="18" charset="0"/>
              </a:rPr>
              <a:t>357 135,00 kr</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u="sng" dirty="0">
                <a:effectLst/>
                <a:latin typeface="Calibri" panose="020F0502020204030204" pitchFamily="34" charset="0"/>
                <a:ea typeface="Calibri" panose="020F0502020204030204" pitchFamily="34" charset="0"/>
                <a:cs typeface="Times New Roman" panose="02020603050405020304" pitchFamily="18" charset="0"/>
              </a:rPr>
              <a:t>+ Midlertidig gjesteplasser 		10 000,00 kr</a:t>
            </a:r>
            <a:br>
              <a:rPr lang="nb-NO" sz="1800" u="sng" dirty="0">
                <a:effectLst/>
                <a:latin typeface="Calibri" panose="020F0502020204030204" pitchFamily="34" charset="0"/>
                <a:ea typeface="Calibri" panose="020F0502020204030204" pitchFamily="34" charset="0"/>
                <a:cs typeface="Times New Roman" panose="02020603050405020304" pitchFamily="18" charset="0"/>
              </a:rPr>
            </a:br>
            <a:r>
              <a:rPr lang="nb-NO" sz="1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Totalt			                    </a:t>
            </a:r>
            <a:r>
              <a:rPr lang="nb-NO" sz="18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nb-NO" sz="18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367 135,00 kr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5" name="Plassholder for innhold 4">
            <a:extLst>
              <a:ext uri="{FF2B5EF4-FFF2-40B4-BE49-F238E27FC236}">
                <a16:creationId xmlns:a16="http://schemas.microsoft.com/office/drawing/2014/main" id="{ACABC04F-3ACB-49EF-9454-B9F28E479935}"/>
              </a:ext>
            </a:extLst>
          </p:cNvPr>
          <p:cNvSpPr>
            <a:spLocks noGrp="1"/>
          </p:cNvSpPr>
          <p:nvPr>
            <p:ph sz="half" idx="2"/>
          </p:nvPr>
        </p:nvSpPr>
        <p:spPr/>
        <p:txBody>
          <a:bodyPr>
            <a:normAutofit fontScale="85000" lnSpcReduction="10000"/>
          </a:bodyPr>
          <a:lstStyle/>
          <a:p>
            <a:pPr>
              <a:lnSpc>
                <a:spcPct val="107000"/>
              </a:lnSpc>
              <a:spcAft>
                <a:spcPts val="800"/>
              </a:spcAft>
            </a:pPr>
            <a:r>
              <a:rPr lang="nb-NO" sz="19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Lån fra Sparekonto i Vorma Båtforening: 	</a:t>
            </a:r>
            <a:r>
              <a:rPr lang="nb-NO" sz="19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-257 135 kr</a:t>
            </a:r>
            <a:endParaRPr lang="nb-NO"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b="1" dirty="0">
                <a:effectLst/>
                <a:latin typeface="Calibri" panose="020F0502020204030204" pitchFamily="34" charset="0"/>
                <a:ea typeface="Calibri" panose="020F0502020204030204" pitchFamily="34" charset="0"/>
                <a:cs typeface="Times New Roman" panose="02020603050405020304" pitchFamily="18" charset="0"/>
              </a:rPr>
              <a:t>Betales tilbake over 4 år à 64 283,75 kr pr år.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sng" dirty="0">
                <a:effectLst/>
                <a:latin typeface="Calibri" panose="020F0502020204030204" pitchFamily="34" charset="0"/>
                <a:ea typeface="Calibri" panose="020F0502020204030204" pitchFamily="34" charset="0"/>
                <a:cs typeface="Times New Roman" panose="02020603050405020304" pitchFamily="18" charset="0"/>
              </a:rPr>
              <a:t>2024 betales </a:t>
            </a:r>
            <a:r>
              <a:rPr lang="nb-NO"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64 283,75</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	Til vedlikehold: 45 716,25 kr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sng" dirty="0">
                <a:effectLst/>
                <a:latin typeface="Calibri" panose="020F0502020204030204" pitchFamily="34" charset="0"/>
                <a:ea typeface="Calibri" panose="020F0502020204030204" pitchFamily="34" charset="0"/>
                <a:cs typeface="Times New Roman" panose="02020603050405020304" pitchFamily="18" charset="0"/>
              </a:rPr>
              <a:t>2025 betales </a:t>
            </a:r>
            <a:r>
              <a:rPr lang="nb-NO"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64 283,75</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	til vedlikehold: 45 716,25 kr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sng" dirty="0">
                <a:effectLst/>
                <a:latin typeface="Calibri" panose="020F0502020204030204" pitchFamily="34" charset="0"/>
                <a:ea typeface="Calibri" panose="020F0502020204030204" pitchFamily="34" charset="0"/>
                <a:cs typeface="Times New Roman" panose="02020603050405020304" pitchFamily="18" charset="0"/>
              </a:rPr>
              <a:t>2026 betales </a:t>
            </a:r>
            <a:r>
              <a:rPr lang="nb-NO"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64 283,75</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	til vedlikehold: 50 716,25 kr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sng" dirty="0">
                <a:effectLst/>
                <a:latin typeface="Calibri" panose="020F0502020204030204" pitchFamily="34" charset="0"/>
                <a:ea typeface="Calibri" panose="020F0502020204030204" pitchFamily="34" charset="0"/>
                <a:cs typeface="Times New Roman" panose="02020603050405020304" pitchFamily="18" charset="0"/>
              </a:rPr>
              <a:t>2027 betales </a:t>
            </a:r>
            <a:r>
              <a:rPr lang="nb-NO"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64 283,75</a:t>
            </a:r>
            <a:r>
              <a:rPr lang="nb-NO" sz="1800" u="sng" dirty="0">
                <a:effectLst/>
                <a:latin typeface="Calibri" panose="020F0502020204030204" pitchFamily="34" charset="0"/>
                <a:ea typeface="Calibri" panose="020F0502020204030204" pitchFamily="34" charset="0"/>
                <a:cs typeface="Times New Roman" panose="02020603050405020304" pitchFamily="18" charset="0"/>
              </a:rPr>
              <a:t>	til vedlikehold: 50 716,25 kr</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1800" u="sng" dirty="0">
                <a:effectLst/>
                <a:latin typeface="Calibri" panose="020F0502020204030204" pitchFamily="34" charset="0"/>
                <a:ea typeface="Calibri" panose="020F0502020204030204" pitchFamily="34" charset="0"/>
                <a:cs typeface="Times New Roman" panose="02020603050405020304" pitchFamily="18" charset="0"/>
              </a:rPr>
              <a:t>2028 		0 kr	til vedlikehold 115 000,00 kr</a:t>
            </a:r>
          </a:p>
          <a:p>
            <a:pPr>
              <a:lnSpc>
                <a:spcPct val="107000"/>
              </a:lnSpc>
              <a:spcAft>
                <a:spcPts val="800"/>
              </a:spcAft>
            </a:pPr>
            <a:r>
              <a:rPr lang="nb-NO" sz="1900" u="sng" dirty="0">
                <a:solidFill>
                  <a:srgbClr val="002060"/>
                </a:solidFill>
                <a:latin typeface="Calibri" panose="020F0502020204030204" pitchFamily="34" charset="0"/>
                <a:ea typeface="Calibri" panose="020F0502020204030204" pitchFamily="34" charset="0"/>
                <a:cs typeface="Times New Roman" panose="02020603050405020304" pitchFamily="18" charset="0"/>
              </a:rPr>
              <a:t>Dette er tall gitt 0 kr i økning på bryggeleie, kun økning 300 kr på medlemsavgift.</a:t>
            </a:r>
            <a:br>
              <a:rPr lang="nb-NO" sz="1900"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br>
            <a:endParaRPr lang="nb-NO" sz="19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6" name="Plassholder for lysbildenummer 5"/>
          <p:cNvSpPr>
            <a:spLocks noGrp="1"/>
          </p:cNvSpPr>
          <p:nvPr>
            <p:ph type="sldNum" sz="quarter" idx="12"/>
          </p:nvPr>
        </p:nvSpPr>
        <p:spPr/>
        <p:txBody>
          <a:bodyPr>
            <a:normAutofit/>
          </a:bodyPr>
          <a:lstStyle/>
          <a:p>
            <a:pPr>
              <a:spcAft>
                <a:spcPts val="600"/>
              </a:spcAft>
            </a:pPr>
            <a:fld id="{6CF80567-ECFE-42A6-A2B2-2725738EC68E}" type="slidenum">
              <a:rPr lang="nb-NO">
                <a:solidFill>
                  <a:srgbClr val="FFFFFF"/>
                </a:solidFill>
              </a:rPr>
              <a:pPr>
                <a:spcAft>
                  <a:spcPts val="600"/>
                </a:spcAft>
              </a:pPr>
              <a:t>26</a:t>
            </a:fld>
            <a:endParaRPr lang="nb-NO">
              <a:solidFill>
                <a:srgbClr val="FFFFFF"/>
              </a:solidFill>
            </a:endParaRPr>
          </a:p>
        </p:txBody>
      </p:sp>
    </p:spTree>
    <p:extLst>
      <p:ext uri="{BB962C8B-B14F-4D97-AF65-F5344CB8AC3E}">
        <p14:creationId xmlns:p14="http://schemas.microsoft.com/office/powerpoint/2010/main" val="3757025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ssholder for innhold 10">
            <a:extLst>
              <a:ext uri="{FF2B5EF4-FFF2-40B4-BE49-F238E27FC236}">
                <a16:creationId xmlns:a16="http://schemas.microsoft.com/office/drawing/2014/main" id="{76232485-9BC1-429C-57CB-94762B75088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57070" y="2194560"/>
            <a:ext cx="4896729" cy="3516923"/>
          </a:xfrm>
        </p:spPr>
      </p:pic>
      <p:sp>
        <p:nvSpPr>
          <p:cNvPr id="8" name="Plassholder for lysbildenummer 7"/>
          <p:cNvSpPr>
            <a:spLocks noGrp="1"/>
          </p:cNvSpPr>
          <p:nvPr>
            <p:ph type="sldNum" sz="quarter" idx="12"/>
          </p:nvPr>
        </p:nvSpPr>
        <p:spPr/>
        <p:txBody>
          <a:bodyPr/>
          <a:lstStyle/>
          <a:p>
            <a:fld id="{6CF80567-ECFE-42A6-A2B2-2725738EC68E}" type="slidenum">
              <a:rPr lang="nb-NO" smtClean="0"/>
              <a:t>27</a:t>
            </a:fld>
            <a:endParaRPr lang="nb-NO"/>
          </a:p>
        </p:txBody>
      </p:sp>
      <p:sp>
        <p:nvSpPr>
          <p:cNvPr id="5" name="Plassholder for innhold 4">
            <a:extLst>
              <a:ext uri="{FF2B5EF4-FFF2-40B4-BE49-F238E27FC236}">
                <a16:creationId xmlns:a16="http://schemas.microsoft.com/office/drawing/2014/main" id="{6315B744-369F-CE15-99F4-F35E16FF849B}"/>
              </a:ext>
            </a:extLst>
          </p:cNvPr>
          <p:cNvSpPr>
            <a:spLocks noGrp="1"/>
          </p:cNvSpPr>
          <p:nvPr>
            <p:ph sz="half" idx="1"/>
          </p:nvPr>
        </p:nvSpPr>
        <p:spPr/>
        <p:txBody>
          <a:bodyPr>
            <a:normAutofit fontScale="92500"/>
          </a:bodyPr>
          <a:lstStyle/>
          <a:p>
            <a:pPr>
              <a:lnSpc>
                <a:spcPct val="107000"/>
              </a:lnSpc>
              <a:spcAft>
                <a:spcPts val="800"/>
              </a:spcAft>
            </a:pPr>
            <a:r>
              <a:rPr lang="nb-NO" sz="1500" b="1" dirty="0">
                <a:effectLst/>
                <a:latin typeface="Calibri" panose="020F0502020204030204" pitchFamily="34" charset="0"/>
                <a:ea typeface="Calibri" panose="020F0502020204030204" pitchFamily="34" charset="0"/>
                <a:cs typeface="Times New Roman" panose="02020603050405020304" pitchFamily="18" charset="0"/>
              </a:rPr>
              <a:t>Brygge 1:</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dirty="0">
                <a:effectLst/>
                <a:latin typeface="Calibri" panose="020F0502020204030204" pitchFamily="34" charset="0"/>
                <a:ea typeface="Calibri" panose="020F0502020204030204" pitchFamily="34" charset="0"/>
                <a:cs typeface="Times New Roman" panose="02020603050405020304" pitchFamily="18" charset="0"/>
              </a:rPr>
              <a:t>- Skifte alle planker.</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dirty="0">
                <a:effectLst/>
                <a:latin typeface="Calibri" panose="020F0502020204030204" pitchFamily="34" charset="0"/>
                <a:ea typeface="Calibri" panose="020F0502020204030204" pitchFamily="34" charset="0"/>
                <a:cs typeface="Times New Roman" panose="02020603050405020304" pitchFamily="18" charset="0"/>
              </a:rPr>
              <a:t>- 28x120 mm </a:t>
            </a:r>
            <a:r>
              <a:rPr lang="nb-NO" sz="1500" dirty="0" err="1">
                <a:effectLst/>
                <a:latin typeface="Calibri" panose="020F0502020204030204" pitchFamily="34" charset="0"/>
                <a:ea typeface="Calibri" panose="020F0502020204030204" pitchFamily="34" charset="0"/>
                <a:cs typeface="Times New Roman" panose="02020603050405020304" pitchFamily="18" charset="0"/>
              </a:rPr>
              <a:t>impr</a:t>
            </a:r>
            <a:r>
              <a:rPr lang="nb-NO" sz="1500" dirty="0">
                <a:effectLst/>
                <a:latin typeface="Calibri" panose="020F0502020204030204" pitchFamily="34" charset="0"/>
                <a:ea typeface="Calibri" panose="020F0502020204030204" pitchFamily="34" charset="0"/>
                <a:cs typeface="Times New Roman" panose="02020603050405020304" pitchFamily="18" charset="0"/>
              </a:rPr>
              <a:t>. 1050 m. x 19,90 kr. </a:t>
            </a:r>
            <a:r>
              <a:rPr lang="nb-NO" sz="1500" dirty="0" err="1">
                <a:effectLst/>
                <a:latin typeface="Calibri" panose="020F0502020204030204" pitchFamily="34" charset="0"/>
                <a:ea typeface="Calibri" panose="020F0502020204030204" pitchFamily="34" charset="0"/>
                <a:cs typeface="Times New Roman" panose="02020603050405020304" pitchFamily="18" charset="0"/>
              </a:rPr>
              <a:t>pr.m</a:t>
            </a:r>
            <a:r>
              <a:rPr lang="nb-NO" sz="1500" dirty="0">
                <a:effectLst/>
                <a:latin typeface="Calibri" panose="020F0502020204030204" pitchFamily="34" charset="0"/>
                <a:ea typeface="Calibri" panose="020F0502020204030204" pitchFamily="34" charset="0"/>
                <a:cs typeface="Times New Roman" panose="02020603050405020304" pitchFamily="18" charset="0"/>
              </a:rPr>
              <a:t>.= </a:t>
            </a:r>
            <a:r>
              <a:rPr lang="nb-NO" sz="1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a:t>
            </a:r>
            <a:r>
              <a:rPr lang="nb-NO" sz="1500" dirty="0">
                <a:effectLst/>
                <a:latin typeface="Calibri" panose="020F0502020204030204" pitchFamily="34" charset="0"/>
                <a:ea typeface="Calibri" panose="020F0502020204030204" pitchFamily="34" charset="0"/>
                <a:cs typeface="Times New Roman" panose="02020603050405020304" pitchFamily="18" charset="0"/>
              </a:rPr>
              <a:t>  20 895 kr</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dirty="0">
                <a:effectLst/>
                <a:latin typeface="Calibri" panose="020F0502020204030204" pitchFamily="34" charset="0"/>
                <a:ea typeface="Calibri" panose="020F0502020204030204" pitchFamily="34" charset="0"/>
                <a:cs typeface="Times New Roman" panose="02020603050405020304" pitchFamily="18" charset="0"/>
              </a:rPr>
              <a:t>- 48x48 mm </a:t>
            </a:r>
            <a:r>
              <a:rPr lang="nb-NO" sz="1500" dirty="0" err="1">
                <a:effectLst/>
                <a:latin typeface="Calibri" panose="020F0502020204030204" pitchFamily="34" charset="0"/>
                <a:ea typeface="Calibri" panose="020F0502020204030204" pitchFamily="34" charset="0"/>
                <a:cs typeface="Times New Roman" panose="02020603050405020304" pitchFamily="18" charset="0"/>
              </a:rPr>
              <a:t>impr</a:t>
            </a:r>
            <a:r>
              <a:rPr lang="nb-NO" sz="1500" dirty="0">
                <a:effectLst/>
                <a:latin typeface="Calibri" panose="020F0502020204030204" pitchFamily="34" charset="0"/>
                <a:ea typeface="Calibri" panose="020F0502020204030204" pitchFamily="34" charset="0"/>
                <a:cs typeface="Times New Roman" panose="02020603050405020304" pitchFamily="18" charset="0"/>
              </a:rPr>
              <a:t>. 108 m. x 32 </a:t>
            </a:r>
            <a:r>
              <a:rPr lang="nb-NO" sz="1500" dirty="0" err="1">
                <a:effectLst/>
                <a:latin typeface="Calibri" panose="020F0502020204030204" pitchFamily="34" charset="0"/>
                <a:ea typeface="Calibri" panose="020F0502020204030204" pitchFamily="34" charset="0"/>
                <a:cs typeface="Times New Roman" panose="02020603050405020304" pitchFamily="18" charset="0"/>
              </a:rPr>
              <a:t>kr.pr.m</a:t>
            </a:r>
            <a:r>
              <a:rPr lang="nb-NO" sz="1500" dirty="0">
                <a:effectLst/>
                <a:latin typeface="Calibri" panose="020F0502020204030204" pitchFamily="34" charset="0"/>
                <a:ea typeface="Calibri" panose="020F0502020204030204" pitchFamily="34" charset="0"/>
                <a:cs typeface="Times New Roman" panose="02020603050405020304" pitchFamily="18" charset="0"/>
              </a:rPr>
              <a:t> =(</a:t>
            </a:r>
            <a:r>
              <a:rPr lang="nb-NO" sz="1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a:t>
            </a:r>
            <a:r>
              <a:rPr lang="nb-NO" sz="1500" dirty="0">
                <a:effectLst/>
                <a:latin typeface="Calibri" panose="020F0502020204030204" pitchFamily="34" charset="0"/>
                <a:ea typeface="Calibri" panose="020F0502020204030204" pitchFamily="34" charset="0"/>
                <a:cs typeface="Times New Roman" panose="02020603050405020304" pitchFamily="18" charset="0"/>
              </a:rPr>
              <a:t>                5 760 kr</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dirty="0">
                <a:effectLst/>
                <a:latin typeface="Calibri" panose="020F0502020204030204" pitchFamily="34" charset="0"/>
                <a:ea typeface="Calibri" panose="020F0502020204030204" pitchFamily="34" charset="0"/>
                <a:cs typeface="Times New Roman" panose="02020603050405020304" pitchFamily="18" charset="0"/>
              </a:rPr>
              <a:t>- Skruer og diverse uforutsatte utgifter.	</a:t>
            </a:r>
            <a:r>
              <a:rPr lang="nb-NO" sz="1500" dirty="0">
                <a:latin typeface="Calibri" panose="020F0502020204030204" pitchFamily="34" charset="0"/>
                <a:ea typeface="Calibri" panose="020F0502020204030204" pitchFamily="34" charset="0"/>
                <a:cs typeface="Times New Roman" panose="02020603050405020304" pitchFamily="18" charset="0"/>
              </a:rPr>
              <a:t>     </a:t>
            </a:r>
            <a:r>
              <a:rPr lang="nb-NO" sz="1500" dirty="0">
                <a:effectLst/>
                <a:latin typeface="Calibri" panose="020F0502020204030204" pitchFamily="34" charset="0"/>
                <a:ea typeface="Calibri" panose="020F0502020204030204" pitchFamily="34" charset="0"/>
                <a:cs typeface="Times New Roman" panose="02020603050405020304" pitchFamily="18" charset="0"/>
              </a:rPr>
              <a:t>        7 146 kr</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dirty="0">
                <a:effectLst/>
                <a:latin typeface="Calibri" panose="020F0502020204030204" pitchFamily="34" charset="0"/>
                <a:ea typeface="Calibri" panose="020F0502020204030204" pitchFamily="34" charset="0"/>
                <a:cs typeface="Times New Roman" panose="02020603050405020304" pitchFamily="18" charset="0"/>
              </a:rPr>
              <a:t>- Bytte ut vifte med 6 m </a:t>
            </a:r>
            <a:r>
              <a:rPr lang="nb-NO" sz="1500" dirty="0" err="1">
                <a:effectLst/>
                <a:latin typeface="Calibri" panose="020F0502020204030204" pitchFamily="34" charset="0"/>
                <a:ea typeface="Calibri" panose="020F0502020204030204" pitchFamily="34" charset="0"/>
                <a:cs typeface="Times New Roman" panose="02020603050405020304" pitchFamily="18" charset="0"/>
              </a:rPr>
              <a:t>brygge+utriggere</a:t>
            </a:r>
            <a:r>
              <a:rPr lang="nb-NO" sz="1500" dirty="0">
                <a:effectLst/>
                <a:latin typeface="Calibri" panose="020F0502020204030204" pitchFamily="34" charset="0"/>
                <a:ea typeface="Calibri" panose="020F0502020204030204" pitchFamily="34" charset="0"/>
                <a:cs typeface="Times New Roman" panose="02020603050405020304" pitchFamily="18" charset="0"/>
              </a:rPr>
              <a:t> og bommer	     				         130 699 kr</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b="1" dirty="0">
                <a:effectLst/>
                <a:latin typeface="Calibri" panose="020F0502020204030204" pitchFamily="34" charset="0"/>
                <a:ea typeface="Calibri" panose="020F0502020204030204" pitchFamily="34" charset="0"/>
                <a:cs typeface="Times New Roman" panose="02020603050405020304" pitchFamily="18" charset="0"/>
              </a:rPr>
              <a:t>Brygge 2 og 3:</a:t>
            </a:r>
            <a:r>
              <a:rPr lang="nb-NO" sz="1500" dirty="0">
                <a:effectLst/>
                <a:latin typeface="Calibri" panose="020F0502020204030204" pitchFamily="34" charset="0"/>
                <a:ea typeface="Calibri" panose="020F0502020204030204" pitchFamily="34" charset="0"/>
                <a:cs typeface="Times New Roman" panose="02020603050405020304" pitchFamily="18" charset="0"/>
              </a:rPr>
              <a:t> </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dirty="0">
                <a:effectLst/>
                <a:latin typeface="Calibri" panose="020F0502020204030204" pitchFamily="34" charset="0"/>
                <a:ea typeface="Calibri" panose="020F0502020204030204" pitchFamily="34" charset="0"/>
                <a:cs typeface="Times New Roman" panose="02020603050405020304" pitchFamily="18" charset="0"/>
              </a:rPr>
              <a:t>- 75 m kjetting,12 mm			</a:t>
            </a:r>
            <a:r>
              <a:rPr lang="nb-NO" sz="1500" dirty="0">
                <a:latin typeface="Calibri" panose="020F0502020204030204" pitchFamily="34" charset="0"/>
                <a:ea typeface="Calibri" panose="020F0502020204030204" pitchFamily="34" charset="0"/>
                <a:cs typeface="Times New Roman" panose="02020603050405020304" pitchFamily="18" charset="0"/>
              </a:rPr>
              <a:t>           </a:t>
            </a:r>
            <a:r>
              <a:rPr lang="nb-NO" sz="1500" dirty="0">
                <a:effectLst/>
                <a:latin typeface="Calibri" panose="020F0502020204030204" pitchFamily="34" charset="0"/>
                <a:ea typeface="Calibri" panose="020F0502020204030204" pitchFamily="34" charset="0"/>
                <a:cs typeface="Times New Roman" panose="02020603050405020304" pitchFamily="18" charset="0"/>
              </a:rPr>
              <a:t>13 000 kr</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dirty="0">
                <a:effectLst/>
                <a:latin typeface="Calibri" panose="020F0502020204030204" pitchFamily="34" charset="0"/>
                <a:ea typeface="Calibri" panose="020F0502020204030204" pitchFamily="34" charset="0"/>
                <a:cs typeface="Times New Roman" panose="02020603050405020304" pitchFamily="18" charset="0"/>
              </a:rPr>
              <a:t>- 8 stk sjakler 			                200 kr</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b="1" dirty="0">
                <a:effectLst/>
                <a:latin typeface="Calibri" panose="020F0502020204030204" pitchFamily="34" charset="0"/>
                <a:ea typeface="Calibri" panose="020F0502020204030204" pitchFamily="34" charset="0"/>
                <a:cs typeface="Times New Roman" panose="02020603050405020304" pitchFamily="18" charset="0"/>
              </a:rPr>
              <a:t>Husbåt:</a:t>
            </a:r>
            <a:r>
              <a:rPr lang="nb-NO" sz="1500" dirty="0">
                <a:effectLst/>
                <a:latin typeface="Calibri" panose="020F0502020204030204" pitchFamily="34" charset="0"/>
                <a:ea typeface="Calibri" panose="020F0502020204030204" pitchFamily="34" charset="0"/>
                <a:cs typeface="Times New Roman" panose="02020603050405020304" pitchFamily="18" charset="0"/>
              </a:rPr>
              <a:t> </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dirty="0">
                <a:effectLst/>
                <a:latin typeface="Calibri" panose="020F0502020204030204" pitchFamily="34" charset="0"/>
                <a:ea typeface="Calibri" panose="020F0502020204030204" pitchFamily="34" charset="0"/>
                <a:cs typeface="Times New Roman" panose="02020603050405020304" pitchFamily="18" charset="0"/>
              </a:rPr>
              <a:t>- 3 stk pontonger fylles med synkefritt skum	            9 000 kr</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dirty="0">
                <a:effectLst/>
                <a:latin typeface="Calibri" panose="020F0502020204030204" pitchFamily="34" charset="0"/>
                <a:ea typeface="Calibri" panose="020F0502020204030204" pitchFamily="34" charset="0"/>
                <a:cs typeface="Times New Roman" panose="02020603050405020304" pitchFamily="18" charset="0"/>
              </a:rPr>
              <a:t>- Diverse utbedringer			</a:t>
            </a:r>
            <a:r>
              <a:rPr lang="nb-NO" sz="1500" dirty="0">
                <a:latin typeface="Calibri" panose="020F0502020204030204" pitchFamily="34" charset="0"/>
                <a:ea typeface="Calibri" panose="020F0502020204030204" pitchFamily="34" charset="0"/>
                <a:cs typeface="Times New Roman" panose="02020603050405020304" pitchFamily="18" charset="0"/>
              </a:rPr>
              <a:t>            </a:t>
            </a:r>
            <a:r>
              <a:rPr lang="nb-NO" sz="1500" dirty="0">
                <a:effectLst/>
                <a:latin typeface="Calibri" panose="020F0502020204030204" pitchFamily="34" charset="0"/>
                <a:ea typeface="Calibri" panose="020F0502020204030204" pitchFamily="34" charset="0"/>
                <a:cs typeface="Times New Roman" panose="02020603050405020304" pitchFamily="18" charset="0"/>
              </a:rPr>
              <a:t>6 000 kr</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b="1" dirty="0">
                <a:effectLst/>
                <a:latin typeface="Calibri" panose="020F0502020204030204" pitchFamily="34" charset="0"/>
                <a:ea typeface="Calibri" panose="020F0502020204030204" pitchFamily="34" charset="0"/>
                <a:cs typeface="Times New Roman" panose="02020603050405020304" pitchFamily="18" charset="0"/>
              </a:rPr>
              <a:t>Dugnader:</a:t>
            </a:r>
            <a:r>
              <a:rPr lang="nb-NO" sz="1500" dirty="0">
                <a:effectLst/>
                <a:latin typeface="Calibri" panose="020F0502020204030204" pitchFamily="34" charset="0"/>
                <a:ea typeface="Calibri" panose="020F0502020204030204" pitchFamily="34" charset="0"/>
                <a:cs typeface="Times New Roman" panose="02020603050405020304" pitchFamily="18" charset="0"/>
              </a:rPr>
              <a:t>	</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dirty="0">
                <a:effectLst/>
                <a:latin typeface="Calibri" panose="020F0502020204030204" pitchFamily="34" charset="0"/>
                <a:ea typeface="Calibri" panose="020F0502020204030204" pitchFamily="34" charset="0"/>
                <a:cs typeface="Times New Roman" panose="02020603050405020304" pitchFamily="18" charset="0"/>
              </a:rPr>
              <a:t>Diverse utgifter til dugnader		            7 500 kr</a:t>
            </a:r>
            <a:br>
              <a:rPr lang="nb-NO" sz="1500" dirty="0">
                <a:effectLst/>
                <a:latin typeface="Calibri" panose="020F0502020204030204" pitchFamily="34" charset="0"/>
                <a:ea typeface="Calibri" panose="020F0502020204030204" pitchFamily="34" charset="0"/>
                <a:cs typeface="Times New Roman" panose="02020603050405020304" pitchFamily="18" charset="0"/>
              </a:rPr>
            </a:br>
            <a:r>
              <a:rPr lang="nb-NO" sz="1500" dirty="0">
                <a:effectLst/>
                <a:latin typeface="Calibri" panose="020F0502020204030204" pitchFamily="34" charset="0"/>
                <a:ea typeface="Calibri" panose="020F0502020204030204" pitchFamily="34" charset="0"/>
                <a:cs typeface="Times New Roman" panose="02020603050405020304" pitchFamily="18" charset="0"/>
              </a:rPr>
              <a:t>Strøm				          45 000 kr</a:t>
            </a:r>
          </a:p>
          <a:p>
            <a:pPr>
              <a:lnSpc>
                <a:spcPct val="107000"/>
              </a:lnSpc>
              <a:spcAft>
                <a:spcPts val="800"/>
              </a:spcAft>
            </a:pPr>
            <a:r>
              <a:rPr lang="nb-NO" sz="1500" b="1" u="sng" dirty="0">
                <a:effectLst/>
                <a:latin typeface="Calibri" panose="020F0502020204030204" pitchFamily="34" charset="0"/>
                <a:ea typeface="Calibri" panose="020F0502020204030204" pitchFamily="34" charset="0"/>
                <a:cs typeface="Times New Roman" panose="02020603050405020304" pitchFamily="18" charset="0"/>
              </a:rPr>
              <a:t>Totalt: 				       245 000 kr</a:t>
            </a:r>
            <a:endParaRPr lang="nb-NO" sz="15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9" name="Tittel 8">
            <a:extLst>
              <a:ext uri="{FF2B5EF4-FFF2-40B4-BE49-F238E27FC236}">
                <a16:creationId xmlns:a16="http://schemas.microsoft.com/office/drawing/2014/main" id="{6191F23F-10A9-A842-8979-1B28FD5F4F2F}"/>
              </a:ext>
            </a:extLst>
          </p:cNvPr>
          <p:cNvSpPr>
            <a:spLocks noGrp="1"/>
          </p:cNvSpPr>
          <p:nvPr>
            <p:ph type="title"/>
          </p:nvPr>
        </p:nvSpPr>
        <p:spPr/>
        <p:txBody>
          <a:bodyPr/>
          <a:lstStyle/>
          <a:p>
            <a:r>
              <a:rPr lang="nb-NO" dirty="0"/>
              <a:t>Budsjett brygger Sundet 2023</a:t>
            </a:r>
          </a:p>
        </p:txBody>
      </p:sp>
    </p:spTree>
    <p:extLst>
      <p:ext uri="{BB962C8B-B14F-4D97-AF65-F5344CB8AC3E}">
        <p14:creationId xmlns:p14="http://schemas.microsoft.com/office/powerpoint/2010/main" val="695630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624577F2-9D33-F116-C246-A018FD2B9B49}"/>
              </a:ext>
            </a:extLst>
          </p:cNvPr>
          <p:cNvSpPr>
            <a:spLocks noGrp="1"/>
          </p:cNvSpPr>
          <p:nvPr>
            <p:ph sz="half" idx="2"/>
          </p:nvPr>
        </p:nvSpPr>
        <p:spPr>
          <a:xfrm>
            <a:off x="6172200" y="1825624"/>
            <a:ext cx="5181600" cy="4530725"/>
          </a:xfrm>
        </p:spPr>
        <p:txBody>
          <a:bodyPr>
            <a:normAutofit fontScale="55000" lnSpcReduction="20000"/>
          </a:bodyPr>
          <a:lstStyle/>
          <a:p>
            <a:pPr>
              <a:lnSpc>
                <a:spcPct val="107000"/>
              </a:lnSpc>
              <a:spcAft>
                <a:spcPts val="800"/>
              </a:spcAft>
            </a:pPr>
            <a:r>
              <a:rPr lang="nb-NO"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Vi setter budsjettet på Ørbekk i 0 kr. </a:t>
            </a:r>
            <a:br>
              <a:rPr lang="nb-NO"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nb-NO"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Overfører minus som lån fra VBF sin sparekonto, dette betales inn som ett rentefritt lån over 4 år. </a:t>
            </a:r>
            <a:br>
              <a:rPr lang="nb-NO"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br>
              <a:rPr lang="nb-NO"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r>
              <a:rPr lang="nb-NO"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Avdrag på 64 283,75 kr i 2024,2025,2026 og 2027= (64 283 kr x 4 år)  257 135 kr. </a:t>
            </a:r>
            <a:br>
              <a:rPr lang="nb-NO"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br>
            <a:br>
              <a:rPr lang="nb-NO"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nb-NO" sz="2800" b="1" u="sng" dirty="0">
                <a:effectLst/>
                <a:latin typeface="Calibri" panose="020F0502020204030204" pitchFamily="34" charset="0"/>
                <a:ea typeface="Calibri" panose="020F0502020204030204" pitchFamily="34" charset="0"/>
                <a:cs typeface="Times New Roman" panose="02020603050405020304" pitchFamily="18" charset="0"/>
              </a:rPr>
              <a:t>Inntekter </a:t>
            </a:r>
            <a:r>
              <a:rPr lang="nb-NO" b="1" u="sng" dirty="0">
                <a:latin typeface="Calibri" panose="020F0502020204030204" pitchFamily="34" charset="0"/>
                <a:ea typeface="Calibri" panose="020F0502020204030204" pitchFamily="34" charset="0"/>
                <a:cs typeface="Times New Roman" panose="02020603050405020304" pitchFamily="18" charset="0"/>
              </a:rPr>
              <a:t> 	</a:t>
            </a:r>
            <a:r>
              <a:rPr lang="nb-NO" sz="2800" b="1" u="sng" dirty="0">
                <a:effectLst/>
                <a:latin typeface="Calibri" panose="020F0502020204030204" pitchFamily="34" charset="0"/>
                <a:ea typeface="Calibri" panose="020F0502020204030204" pitchFamily="34" charset="0"/>
                <a:cs typeface="Times New Roman" panose="02020603050405020304" pitchFamily="18" charset="0"/>
              </a:rPr>
              <a:t>		    509 400,00 kr</a:t>
            </a:r>
            <a:r>
              <a:rPr lang="nb-NO" sz="2800" b="1" dirty="0">
                <a:effectLst/>
                <a:latin typeface="Calibri" panose="020F0502020204030204" pitchFamily="34" charset="0"/>
                <a:ea typeface="Calibri" panose="020F0502020204030204" pitchFamily="34" charset="0"/>
                <a:cs typeface="Times New Roman" panose="02020603050405020304" pitchFamily="18" charset="0"/>
              </a:rPr>
              <a:t> </a:t>
            </a:r>
            <a:br>
              <a:rPr lang="nb-NO" sz="2800" b="1" dirty="0">
                <a:effectLst/>
                <a:latin typeface="Calibri" panose="020F0502020204030204" pitchFamily="34" charset="0"/>
                <a:ea typeface="Calibri" panose="020F0502020204030204" pitchFamily="34" charset="0"/>
                <a:cs typeface="Times New Roman" panose="02020603050405020304" pitchFamily="18" charset="0"/>
              </a:rPr>
            </a:br>
            <a:r>
              <a:rPr lang="nb-NO" sz="2800" b="1" dirty="0">
                <a:effectLst/>
                <a:latin typeface="Calibri" panose="020F0502020204030204" pitchFamily="34" charset="0"/>
                <a:ea typeface="Calibri" panose="020F0502020204030204" pitchFamily="34" charset="0"/>
                <a:cs typeface="Times New Roman" panose="02020603050405020304" pitchFamily="18" charset="0"/>
              </a:rPr>
              <a:t>- Sundet				</a:t>
            </a:r>
            <a:r>
              <a:rPr lang="nb-NO" b="1" dirty="0">
                <a:latin typeface="Calibri" panose="020F0502020204030204" pitchFamily="34" charset="0"/>
                <a:ea typeface="Calibri" panose="020F0502020204030204" pitchFamily="34" charset="0"/>
                <a:cs typeface="Times New Roman" panose="02020603050405020304" pitchFamily="18" charset="0"/>
              </a:rPr>
              <a:t>   </a:t>
            </a:r>
            <a:r>
              <a:rPr lang="nb-NO" sz="2800" b="1" dirty="0">
                <a:effectLst/>
                <a:latin typeface="Calibri" panose="020F0502020204030204" pitchFamily="34" charset="0"/>
                <a:ea typeface="Calibri" panose="020F0502020204030204" pitchFamily="34" charset="0"/>
                <a:cs typeface="Times New Roman" panose="02020603050405020304" pitchFamily="18" charset="0"/>
              </a:rPr>
              <a:t> 245 000,00 kr</a:t>
            </a:r>
            <a:br>
              <a:rPr lang="nb-NO" sz="2800" b="1" dirty="0">
                <a:effectLst/>
                <a:latin typeface="Calibri" panose="020F0502020204030204" pitchFamily="34" charset="0"/>
                <a:ea typeface="Calibri" panose="020F0502020204030204" pitchFamily="34" charset="0"/>
                <a:cs typeface="Times New Roman" panose="02020603050405020304" pitchFamily="18" charset="0"/>
              </a:rPr>
            </a:br>
            <a:r>
              <a:rPr lang="nb-NO" sz="2800" b="1" dirty="0">
                <a:effectLst/>
                <a:latin typeface="Calibri" panose="020F0502020204030204" pitchFamily="34" charset="0"/>
                <a:ea typeface="Calibri" panose="020F0502020204030204" pitchFamily="34" charset="0"/>
                <a:cs typeface="Times New Roman" panose="02020603050405020304" pitchFamily="18" charset="0"/>
              </a:rPr>
              <a:t>- </a:t>
            </a:r>
            <a:r>
              <a:rPr lang="nb-NO"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Ørbekk:                    		                         110 000,00 kr         </a:t>
            </a:r>
            <a:br>
              <a:rPr lang="nb-NO" sz="2800" b="1" dirty="0">
                <a:effectLst/>
                <a:latin typeface="Calibri" panose="020F0502020204030204" pitchFamily="34" charset="0"/>
                <a:ea typeface="Calibri" panose="020F0502020204030204" pitchFamily="34" charset="0"/>
                <a:cs typeface="Times New Roman" panose="02020603050405020304" pitchFamily="18" charset="0"/>
              </a:rPr>
            </a:br>
            <a:r>
              <a:rPr lang="nb-NO" sz="2800" b="1" dirty="0">
                <a:effectLst/>
                <a:latin typeface="Calibri" panose="020F0502020204030204" pitchFamily="34" charset="0"/>
                <a:ea typeface="Calibri" panose="020F0502020204030204" pitchFamily="34" charset="0"/>
                <a:cs typeface="Times New Roman" panose="02020603050405020304" pitchFamily="18" charset="0"/>
              </a:rPr>
              <a:t>- Fellesutgifter:  		 	    </a:t>
            </a:r>
            <a:r>
              <a:rPr lang="da-DK" sz="2800" b="1" dirty="0">
                <a:effectLst/>
                <a:latin typeface="Calibri" panose="020F0502020204030204" pitchFamily="34" charset="0"/>
                <a:ea typeface="Calibri" panose="020F0502020204030204" pitchFamily="34" charset="0"/>
                <a:cs typeface="Times New Roman" panose="02020603050405020304" pitchFamily="18" charset="0"/>
              </a:rPr>
              <a:t>109 089,50 </a:t>
            </a:r>
            <a:r>
              <a:rPr lang="da-DK" sz="2800" b="1" dirty="0" err="1">
                <a:effectLst/>
                <a:latin typeface="Calibri" panose="020F0502020204030204" pitchFamily="34" charset="0"/>
                <a:ea typeface="Calibri" panose="020F0502020204030204" pitchFamily="34" charset="0"/>
                <a:cs typeface="Times New Roman" panose="02020603050405020304" pitchFamily="18" charset="0"/>
              </a:rPr>
              <a:t>kr</a:t>
            </a:r>
            <a:br>
              <a:rPr lang="nb-NO" sz="2800" b="1" dirty="0">
                <a:effectLst/>
                <a:latin typeface="Calibri" panose="020F0502020204030204" pitchFamily="34" charset="0"/>
                <a:ea typeface="Calibri" panose="020F0502020204030204" pitchFamily="34" charset="0"/>
                <a:cs typeface="Times New Roman" panose="02020603050405020304" pitchFamily="18" charset="0"/>
              </a:rPr>
            </a:br>
            <a:r>
              <a:rPr lang="nb-NO" sz="2800" b="1" dirty="0">
                <a:effectLst/>
                <a:latin typeface="Calibri" panose="020F0502020204030204" pitchFamily="34" charset="0"/>
                <a:ea typeface="Calibri" panose="020F0502020204030204" pitchFamily="34" charset="0"/>
                <a:cs typeface="Times New Roman" panose="02020603050405020304" pitchFamily="18" charset="0"/>
              </a:rPr>
              <a:t>- St.Hans feiring på Ørbekk</a:t>
            </a:r>
            <a:r>
              <a:rPr lang="nb-NO" b="1" dirty="0">
                <a:latin typeface="Calibri" panose="020F0502020204030204" pitchFamily="34" charset="0"/>
                <a:ea typeface="Calibri" panose="020F0502020204030204" pitchFamily="34" charset="0"/>
                <a:cs typeface="Times New Roman" panose="02020603050405020304" pitchFamily="18" charset="0"/>
              </a:rPr>
              <a:t>   </a:t>
            </a:r>
            <a:r>
              <a:rPr lang="nb-NO" sz="2800" b="1" dirty="0">
                <a:effectLst/>
                <a:latin typeface="Calibri" panose="020F0502020204030204" pitchFamily="34" charset="0"/>
                <a:ea typeface="Calibri" panose="020F0502020204030204" pitchFamily="34" charset="0"/>
                <a:cs typeface="Times New Roman" panose="02020603050405020304" pitchFamily="18" charset="0"/>
              </a:rPr>
              <a:t>	                           20 000,00 kr</a:t>
            </a:r>
            <a:br>
              <a:rPr lang="nb-NO" sz="2800" b="1" dirty="0">
                <a:effectLst/>
                <a:latin typeface="Calibri" panose="020F0502020204030204" pitchFamily="34" charset="0"/>
                <a:ea typeface="Calibri" panose="020F0502020204030204" pitchFamily="34" charset="0"/>
                <a:cs typeface="Times New Roman" panose="02020603050405020304" pitchFamily="18" charset="0"/>
              </a:rPr>
            </a:br>
            <a:r>
              <a:rPr lang="nb-NO" sz="2800" b="1" dirty="0">
                <a:effectLst/>
                <a:latin typeface="Calibri" panose="020F0502020204030204" pitchFamily="34" charset="0"/>
                <a:ea typeface="Calibri" panose="020F0502020204030204" pitchFamily="34" charset="0"/>
                <a:cs typeface="Times New Roman" panose="02020603050405020304" pitchFamily="18" charset="0"/>
              </a:rPr>
              <a:t>- Medlemsmøter/Årsmøte </a:t>
            </a:r>
            <a:r>
              <a:rPr lang="nb-NO" sz="2800" b="1" dirty="0" err="1">
                <a:effectLst/>
                <a:latin typeface="Calibri" panose="020F0502020204030204" pitchFamily="34" charset="0"/>
                <a:ea typeface="Calibri" panose="020F0502020204030204" pitchFamily="34" charset="0"/>
                <a:cs typeface="Times New Roman" panose="02020603050405020304" pitchFamily="18" charset="0"/>
              </a:rPr>
              <a:t>o.l</a:t>
            </a:r>
            <a:r>
              <a:rPr lang="nb-NO" sz="2800" b="1" dirty="0">
                <a:effectLst/>
                <a:latin typeface="Calibri" panose="020F0502020204030204" pitchFamily="34" charset="0"/>
                <a:ea typeface="Calibri" panose="020F0502020204030204" pitchFamily="34" charset="0"/>
                <a:cs typeface="Times New Roman" panose="02020603050405020304" pitchFamily="18" charset="0"/>
              </a:rPr>
              <a:t>		</a:t>
            </a:r>
            <a:r>
              <a:rPr lang="nb-NO" b="1" dirty="0">
                <a:latin typeface="Calibri" panose="020F0502020204030204" pitchFamily="34" charset="0"/>
                <a:ea typeface="Calibri" panose="020F0502020204030204" pitchFamily="34" charset="0"/>
                <a:cs typeface="Times New Roman" panose="02020603050405020304" pitchFamily="18" charset="0"/>
              </a:rPr>
              <a:t>      </a:t>
            </a:r>
            <a:r>
              <a:rPr lang="nb-NO" sz="2800" b="1" dirty="0">
                <a:effectLst/>
                <a:latin typeface="Calibri" panose="020F0502020204030204" pitchFamily="34" charset="0"/>
                <a:ea typeface="Calibri" panose="020F0502020204030204" pitchFamily="34" charset="0"/>
                <a:cs typeface="Times New Roman" panose="02020603050405020304" pitchFamily="18" charset="0"/>
              </a:rPr>
              <a:t>10 000,00 kr</a:t>
            </a:r>
            <a:br>
              <a:rPr lang="nb-NO" sz="2800" b="1" dirty="0">
                <a:effectLst/>
                <a:latin typeface="Calibri" panose="020F0502020204030204" pitchFamily="34" charset="0"/>
                <a:ea typeface="Calibri" panose="020F0502020204030204" pitchFamily="34" charset="0"/>
                <a:cs typeface="Times New Roman" panose="02020603050405020304" pitchFamily="18" charset="0"/>
              </a:rPr>
            </a:br>
            <a:r>
              <a:rPr lang="nb-NO" sz="2800" b="1" u="sng" dirty="0">
                <a:effectLst/>
                <a:latin typeface="Calibri" panose="020F0502020204030204" pitchFamily="34" charset="0"/>
                <a:ea typeface="Calibri" panose="020F0502020204030204" pitchFamily="34" charset="0"/>
                <a:cs typeface="Times New Roman" panose="02020603050405020304" pitchFamily="18" charset="0"/>
              </a:rPr>
              <a:t>- Diverse utgifter 			      20 000,00 kr</a:t>
            </a:r>
            <a:endParaRPr lang="nb-NO"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2800" b="1" u="sng" dirty="0">
                <a:effectLst/>
                <a:latin typeface="Calibri" panose="020F0502020204030204" pitchFamily="34" charset="0"/>
                <a:ea typeface="Calibri" panose="020F0502020204030204" pitchFamily="34" charset="0"/>
                <a:cs typeface="Times New Roman" panose="02020603050405020304" pitchFamily="18" charset="0"/>
              </a:rPr>
              <a:t>= Rest samlet VBF økt medlemskap 300 kr: 	</a:t>
            </a:r>
            <a:r>
              <a:rPr lang="nb-NO" b="1" u="sng" dirty="0">
                <a:latin typeface="Calibri" panose="020F0502020204030204" pitchFamily="34" charset="0"/>
                <a:ea typeface="Calibri" panose="020F0502020204030204" pitchFamily="34" charset="0"/>
                <a:cs typeface="Times New Roman" panose="02020603050405020304" pitchFamily="18" charset="0"/>
              </a:rPr>
              <a:t>           310</a:t>
            </a:r>
            <a:r>
              <a:rPr lang="nb-NO" sz="2800" b="1" u="sng" dirty="0">
                <a:effectLst/>
                <a:latin typeface="Calibri" panose="020F0502020204030204" pitchFamily="34" charset="0"/>
                <a:ea typeface="Calibri" panose="020F0502020204030204" pitchFamily="34" charset="0"/>
                <a:cs typeface="Times New Roman" panose="02020603050405020304" pitchFamily="18" charset="0"/>
              </a:rPr>
              <a:t>,50kr</a:t>
            </a:r>
          </a:p>
          <a:p>
            <a:pPr>
              <a:lnSpc>
                <a:spcPct val="107000"/>
              </a:lnSpc>
              <a:spcAft>
                <a:spcPts val="800"/>
              </a:spcAft>
            </a:pPr>
            <a:r>
              <a:rPr lang="nb-NO" b="1" u="sng"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 Rest samlet VBF ved økt bryggeleie 500 kr:       26 710,50 kr</a:t>
            </a:r>
            <a:endParaRPr lang="nb-NO" sz="2800"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3" name="Plassholder for lysbildenummer 2"/>
          <p:cNvSpPr>
            <a:spLocks noGrp="1"/>
          </p:cNvSpPr>
          <p:nvPr>
            <p:ph type="sldNum" sz="quarter" idx="12"/>
          </p:nvPr>
        </p:nvSpPr>
        <p:spPr/>
        <p:txBody>
          <a:bodyPr/>
          <a:lstStyle/>
          <a:p>
            <a:fld id="{6CF80567-ECFE-42A6-A2B2-2725738EC68E}" type="slidenum">
              <a:rPr lang="nb-NO" smtClean="0"/>
              <a:t>28</a:t>
            </a:fld>
            <a:endParaRPr lang="nb-NO"/>
          </a:p>
        </p:txBody>
      </p:sp>
      <p:sp>
        <p:nvSpPr>
          <p:cNvPr id="8" name="Plassholder for innhold 2">
            <a:extLst>
              <a:ext uri="{FF2B5EF4-FFF2-40B4-BE49-F238E27FC236}">
                <a16:creationId xmlns:a16="http://schemas.microsoft.com/office/drawing/2014/main" id="{65E622D2-83D0-4B04-8B3F-3B99F2345820}"/>
              </a:ext>
            </a:extLst>
          </p:cNvPr>
          <p:cNvSpPr txBox="1">
            <a:spLocks/>
          </p:cNvSpPr>
          <p:nvPr/>
        </p:nvSpPr>
        <p:spPr>
          <a:xfrm>
            <a:off x="5309568" y="5698037"/>
            <a:ext cx="5114926" cy="533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bg1"/>
                </a:solidFill>
              </a:rPr>
              <a:t>Medlemskontingent kr. 400,- år. år </a:t>
            </a:r>
          </a:p>
        </p:txBody>
      </p:sp>
      <p:sp>
        <p:nvSpPr>
          <p:cNvPr id="10" name="Tittel 9">
            <a:extLst>
              <a:ext uri="{FF2B5EF4-FFF2-40B4-BE49-F238E27FC236}">
                <a16:creationId xmlns:a16="http://schemas.microsoft.com/office/drawing/2014/main" id="{80059E9F-0C7E-F58D-F658-8D4F8A1893FE}"/>
              </a:ext>
            </a:extLst>
          </p:cNvPr>
          <p:cNvSpPr>
            <a:spLocks noGrp="1"/>
          </p:cNvSpPr>
          <p:nvPr>
            <p:ph type="title"/>
          </p:nvPr>
        </p:nvSpPr>
        <p:spPr/>
        <p:txBody>
          <a:bodyPr/>
          <a:lstStyle/>
          <a:p>
            <a:r>
              <a:rPr lang="nb-NO" b="1" dirty="0">
                <a:latin typeface="Bahnschrift" panose="020B0502040204020203" pitchFamily="34" charset="0"/>
              </a:rPr>
              <a:t>BUDSJETT VORMA BÅTFORENING 2023</a:t>
            </a:r>
          </a:p>
        </p:txBody>
      </p:sp>
      <p:sp>
        <p:nvSpPr>
          <p:cNvPr id="15" name="Plassholder for innhold 14">
            <a:extLst>
              <a:ext uri="{FF2B5EF4-FFF2-40B4-BE49-F238E27FC236}">
                <a16:creationId xmlns:a16="http://schemas.microsoft.com/office/drawing/2014/main" id="{15BA7D3D-D410-63DA-DC0C-52932C9E81F7}"/>
              </a:ext>
            </a:extLst>
          </p:cNvPr>
          <p:cNvSpPr>
            <a:spLocks noGrp="1"/>
          </p:cNvSpPr>
          <p:nvPr>
            <p:ph sz="half" idx="1"/>
          </p:nvPr>
        </p:nvSpPr>
        <p:spPr/>
        <p:txBody>
          <a:bodyPr>
            <a:noAutofit/>
          </a:bodyPr>
          <a:lstStyle/>
          <a:p>
            <a:pPr>
              <a:lnSpc>
                <a:spcPct val="107000"/>
              </a:lnSpc>
              <a:spcAft>
                <a:spcPts val="800"/>
              </a:spcAft>
            </a:pPr>
            <a:r>
              <a:rPr lang="nb-NO" sz="1800" b="1" dirty="0">
                <a:effectLst/>
                <a:latin typeface="Calibri" panose="020F0502020204030204" pitchFamily="34" charset="0"/>
                <a:ea typeface="Calibri" panose="020F0502020204030204" pitchFamily="34" charset="0"/>
                <a:cs typeface="Times New Roman" panose="02020603050405020304" pitchFamily="18" charset="0"/>
              </a:rPr>
              <a:t>Inntekter </a:t>
            </a:r>
            <a:br>
              <a:rPr lang="nb-NO" sz="1400" b="1" dirty="0">
                <a:effectLst/>
                <a:latin typeface="Calibri" panose="020F0502020204030204" pitchFamily="34" charset="0"/>
                <a:ea typeface="Calibri" panose="020F0502020204030204" pitchFamily="34" charset="0"/>
                <a:cs typeface="Times New Roman" panose="02020603050405020304" pitchFamily="18" charset="0"/>
              </a:rPr>
            </a:br>
            <a:r>
              <a:rPr lang="nb-NO" sz="1600" b="1" u="sng" dirty="0">
                <a:effectLst/>
                <a:latin typeface="Calibri" panose="020F0502020204030204" pitchFamily="34" charset="0"/>
                <a:ea typeface="Calibri" panose="020F0502020204030204" pitchFamily="34" charset="0"/>
                <a:cs typeface="Times New Roman" panose="02020603050405020304" pitchFamily="18" charset="0"/>
              </a:rPr>
              <a:t>Forslag økning på medlemsavgift 300 kr:</a:t>
            </a:r>
            <a:br>
              <a:rPr lang="nb-NO" sz="1400" b="1" dirty="0">
                <a:effectLst/>
                <a:latin typeface="Calibri" panose="020F0502020204030204" pitchFamily="34" charset="0"/>
                <a:ea typeface="Calibri" panose="020F0502020204030204" pitchFamily="34" charset="0"/>
                <a:cs typeface="Times New Roman" panose="02020603050405020304" pitchFamily="18" charset="0"/>
              </a:rPr>
            </a:br>
            <a:r>
              <a:rPr lang="nb-NO" sz="1400" b="1" dirty="0">
                <a:effectLst/>
                <a:latin typeface="Calibri" panose="020F0502020204030204" pitchFamily="34" charset="0"/>
                <a:ea typeface="Calibri" panose="020F0502020204030204" pitchFamily="34" charset="0"/>
                <a:cs typeface="Times New Roman" panose="02020603050405020304" pitchFamily="18" charset="0"/>
              </a:rPr>
              <a:t>Sundet, leieinntekter, 88 plasser x 3000 kr	264 000 kr </a:t>
            </a:r>
            <a:br>
              <a:rPr lang="nb-NO" sz="1400" b="1" dirty="0">
                <a:effectLst/>
                <a:latin typeface="Calibri" panose="020F0502020204030204" pitchFamily="34" charset="0"/>
                <a:ea typeface="Calibri" panose="020F0502020204030204" pitchFamily="34" charset="0"/>
                <a:cs typeface="Times New Roman" panose="02020603050405020304" pitchFamily="18" charset="0"/>
              </a:rPr>
            </a:br>
            <a:r>
              <a:rPr lang="nb-NO" sz="1400" b="1" dirty="0">
                <a:effectLst/>
                <a:latin typeface="Calibri" panose="020F0502020204030204" pitchFamily="34" charset="0"/>
                <a:ea typeface="Calibri" panose="020F0502020204030204" pitchFamily="34" charset="0"/>
                <a:cs typeface="Times New Roman" panose="02020603050405020304" pitchFamily="18" charset="0"/>
              </a:rPr>
              <a:t>Ørbekk, leieinntekter, 44 plasser x 2 500 kr	110 000 kr </a:t>
            </a:r>
            <a:br>
              <a:rPr lang="nb-NO" sz="1400" b="1" dirty="0">
                <a:effectLst/>
                <a:latin typeface="Calibri" panose="020F0502020204030204" pitchFamily="34" charset="0"/>
                <a:ea typeface="Calibri" panose="020F0502020204030204" pitchFamily="34" charset="0"/>
                <a:cs typeface="Times New Roman" panose="02020603050405020304" pitchFamily="18" charset="0"/>
              </a:rPr>
            </a:br>
            <a:r>
              <a:rPr lang="nb-NO" sz="1400" b="1" dirty="0">
                <a:effectLst/>
                <a:latin typeface="Calibri" panose="020F0502020204030204" pitchFamily="34" charset="0"/>
                <a:ea typeface="Calibri" panose="020F0502020204030204" pitchFamily="34" charset="0"/>
                <a:cs typeface="Times New Roman" panose="02020603050405020304" pitchFamily="18" charset="0"/>
              </a:rPr>
              <a:t>Medlemskap: 800 x 138 medlemmer	110 400 kr </a:t>
            </a:r>
            <a:br>
              <a:rPr lang="nb-NO" sz="1400" b="1" dirty="0">
                <a:effectLst/>
                <a:latin typeface="Calibri" panose="020F0502020204030204" pitchFamily="34" charset="0"/>
                <a:ea typeface="Calibri" panose="020F0502020204030204" pitchFamily="34" charset="0"/>
                <a:cs typeface="Times New Roman" panose="02020603050405020304" pitchFamily="18" charset="0"/>
              </a:rPr>
            </a:br>
            <a:r>
              <a:rPr lang="nb-NO" sz="1400" b="1" dirty="0">
                <a:effectLst/>
                <a:latin typeface="Calibri" panose="020F0502020204030204" pitchFamily="34" charset="0"/>
                <a:ea typeface="Calibri" panose="020F0502020204030204" pitchFamily="34" charset="0"/>
                <a:cs typeface="Times New Roman" panose="02020603050405020304" pitchFamily="18" charset="0"/>
              </a:rPr>
              <a:t>Grasrotandel			 20 000 kr</a:t>
            </a:r>
            <a:br>
              <a:rPr lang="nb-NO" sz="1400" b="1" dirty="0">
                <a:effectLst/>
                <a:latin typeface="Calibri" panose="020F0502020204030204" pitchFamily="34" charset="0"/>
                <a:ea typeface="Calibri" panose="020F0502020204030204" pitchFamily="34" charset="0"/>
                <a:cs typeface="Times New Roman" panose="02020603050405020304" pitchFamily="18" charset="0"/>
              </a:rPr>
            </a:br>
            <a:r>
              <a:rPr lang="nb-NO" sz="1400" b="1" u="sng" dirty="0">
                <a:effectLst/>
                <a:latin typeface="Calibri" panose="020F0502020204030204" pitchFamily="34" charset="0"/>
                <a:ea typeface="Calibri" panose="020F0502020204030204" pitchFamily="34" charset="0"/>
                <a:cs typeface="Times New Roman" panose="02020603050405020304" pitchFamily="18" charset="0"/>
              </a:rPr>
              <a:t>Strømstøtte			   5 000 kr                    </a:t>
            </a:r>
            <a:br>
              <a:rPr lang="nb-NO" sz="1400" b="1" u="sng" dirty="0">
                <a:effectLst/>
                <a:latin typeface="Calibri" panose="020F0502020204030204" pitchFamily="34" charset="0"/>
                <a:ea typeface="Calibri" panose="020F0502020204030204" pitchFamily="34" charset="0"/>
                <a:cs typeface="Times New Roman" panose="02020603050405020304" pitchFamily="18" charset="0"/>
              </a:rPr>
            </a:br>
            <a:r>
              <a:rPr lang="nb-NO" sz="1400" b="1" u="sng" dirty="0">
                <a:effectLst/>
                <a:latin typeface="Calibri" panose="020F0502020204030204" pitchFamily="34" charset="0"/>
                <a:ea typeface="Calibri" panose="020F0502020204030204" pitchFamily="34" charset="0"/>
                <a:cs typeface="Times New Roman" panose="02020603050405020304" pitchFamily="18" charset="0"/>
              </a:rPr>
              <a:t>Totalt			                     509 400 kr</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400" b="1"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Deling av inntekter og utgifter på to havner</a:t>
            </a:r>
          </a:p>
          <a:p>
            <a:r>
              <a:rPr lang="nb-NO" sz="1600" b="1" u="sng"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Forslag økning bryggeleie 500 kr:</a:t>
            </a:r>
            <a:br>
              <a:rPr lang="nb-NO" sz="14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br>
              <a:rPr lang="nb-NO" sz="16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b-NO" sz="14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Sundet, leieinntekter, 88 plasser x 3200 kr	281 600 kr </a:t>
            </a:r>
            <a:br>
              <a:rPr lang="nb-NO" sz="14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b-NO" sz="14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Ørbekk, leieinntekter, 44 plasser x 2 700 kr	118 800 kr </a:t>
            </a:r>
            <a:br>
              <a:rPr lang="nb-NO" sz="14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b-NO" sz="14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Medlemskap: 800 x 138 medlemmer	110 400 kr </a:t>
            </a:r>
            <a:br>
              <a:rPr lang="nb-NO" sz="14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b-NO" sz="14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Grasrotandel			 20 000 kr</a:t>
            </a:r>
            <a:br>
              <a:rPr lang="nb-NO" sz="1400" b="1"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b-NO" sz="1400" b="1" u="sng"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Strømstøtte			   5 000 kr                    </a:t>
            </a:r>
            <a:br>
              <a:rPr lang="nb-NO" sz="1400" b="1" u="sng"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r>
              <a:rPr lang="nb-NO" sz="1400" b="1" u="sng"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Totalt			</a:t>
            </a:r>
            <a:r>
              <a:rPr lang="nb-NO" sz="1400" b="1" u="sng" dirty="0">
                <a:solidFill>
                  <a:schemeClr val="accent6">
                    <a:lumMod val="50000"/>
                  </a:schemeClr>
                </a:solidFill>
                <a:latin typeface="Calibri" panose="020F0502020204030204" pitchFamily="34" charset="0"/>
                <a:ea typeface="Calibri" panose="020F0502020204030204" pitchFamily="34" charset="0"/>
                <a:cs typeface="Times New Roman" panose="02020603050405020304" pitchFamily="18" charset="0"/>
              </a:rPr>
              <a:t>	535 800 kr</a:t>
            </a:r>
            <a:r>
              <a:rPr lang="nb-NO" sz="1400" b="1" u="sng" dirty="0">
                <a:solidFill>
                  <a:schemeClr val="accent6">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nb-NO" sz="1400" dirty="0">
              <a:solidFill>
                <a:schemeClr val="accent6">
                  <a:lumMod val="50000"/>
                </a:schemeClr>
              </a:solidFill>
            </a:endParaRPr>
          </a:p>
        </p:txBody>
      </p:sp>
    </p:spTree>
    <p:extLst>
      <p:ext uri="{BB962C8B-B14F-4D97-AF65-F5344CB8AC3E}">
        <p14:creationId xmlns:p14="http://schemas.microsoft.com/office/powerpoint/2010/main" val="364328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lassholder for innhold 20">
            <a:extLst>
              <a:ext uri="{FF2B5EF4-FFF2-40B4-BE49-F238E27FC236}">
                <a16:creationId xmlns:a16="http://schemas.microsoft.com/office/drawing/2014/main" id="{0A217671-9528-F934-0941-7141B04D2BF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60071" y="1401195"/>
            <a:ext cx="3678907" cy="4775768"/>
          </a:xfrm>
        </p:spPr>
      </p:pic>
      <p:sp>
        <p:nvSpPr>
          <p:cNvPr id="3" name="Plassholder for lysbildenummer 2"/>
          <p:cNvSpPr>
            <a:spLocks noGrp="1"/>
          </p:cNvSpPr>
          <p:nvPr>
            <p:ph type="sldNum" sz="quarter" idx="12"/>
          </p:nvPr>
        </p:nvSpPr>
        <p:spPr/>
        <p:txBody>
          <a:bodyPr/>
          <a:lstStyle/>
          <a:p>
            <a:fld id="{6CF80567-ECFE-42A6-A2B2-2725738EC68E}" type="slidenum">
              <a:rPr lang="nb-NO" smtClean="0"/>
              <a:t>29</a:t>
            </a:fld>
            <a:endParaRPr lang="nb-NO"/>
          </a:p>
        </p:txBody>
      </p:sp>
      <p:sp>
        <p:nvSpPr>
          <p:cNvPr id="8" name="Plassholder for innhold 2">
            <a:extLst>
              <a:ext uri="{FF2B5EF4-FFF2-40B4-BE49-F238E27FC236}">
                <a16:creationId xmlns:a16="http://schemas.microsoft.com/office/drawing/2014/main" id="{A70BB4B9-4B41-4DB6-815C-9EE4276A0EF0}"/>
              </a:ext>
            </a:extLst>
          </p:cNvPr>
          <p:cNvSpPr txBox="1">
            <a:spLocks/>
          </p:cNvSpPr>
          <p:nvPr/>
        </p:nvSpPr>
        <p:spPr>
          <a:xfrm>
            <a:off x="6400800" y="5090774"/>
            <a:ext cx="5578867" cy="5339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bg1"/>
                </a:solidFill>
              </a:rPr>
              <a:t>Kontingent kr. 170,- pr. medlem pr. år </a:t>
            </a:r>
          </a:p>
        </p:txBody>
      </p:sp>
      <p:pic>
        <p:nvPicPr>
          <p:cNvPr id="19" name="Plassholder for innhold 18">
            <a:extLst>
              <a:ext uri="{FF2B5EF4-FFF2-40B4-BE49-F238E27FC236}">
                <a16:creationId xmlns:a16="http://schemas.microsoft.com/office/drawing/2014/main" id="{CDA1982D-96B5-F5F7-3993-B6FD62D7AE65}"/>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778069" y="1401195"/>
            <a:ext cx="3623925" cy="4775768"/>
          </a:xfrm>
        </p:spPr>
      </p:pic>
      <p:sp>
        <p:nvSpPr>
          <p:cNvPr id="12" name="Tittel 11">
            <a:extLst>
              <a:ext uri="{FF2B5EF4-FFF2-40B4-BE49-F238E27FC236}">
                <a16:creationId xmlns:a16="http://schemas.microsoft.com/office/drawing/2014/main" id="{F5F7EA81-35B7-6BFA-B6AA-BF978618B4BD}"/>
              </a:ext>
            </a:extLst>
          </p:cNvPr>
          <p:cNvSpPr>
            <a:spLocks noGrp="1"/>
          </p:cNvSpPr>
          <p:nvPr>
            <p:ph type="title"/>
          </p:nvPr>
        </p:nvSpPr>
        <p:spPr/>
        <p:txBody>
          <a:bodyPr/>
          <a:lstStyle/>
          <a:p>
            <a:r>
              <a:rPr lang="nb-NO" dirty="0"/>
              <a:t>	     </a:t>
            </a:r>
            <a:r>
              <a:rPr lang="nb-NO" b="1" dirty="0"/>
              <a:t>Valgkomiteens innstilling  2023</a:t>
            </a:r>
          </a:p>
        </p:txBody>
      </p:sp>
    </p:spTree>
    <p:extLst>
      <p:ext uri="{BB962C8B-B14F-4D97-AF65-F5344CB8AC3E}">
        <p14:creationId xmlns:p14="http://schemas.microsoft.com/office/powerpoint/2010/main" val="283439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BAF059F0-916E-43BA-7DD9-66D1988D88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2667000" y="-2649682"/>
            <a:ext cx="6858000" cy="12192000"/>
          </a:xfrm>
          <a:prstGeom prst="rect">
            <a:avLst/>
          </a:prstGeom>
        </p:spPr>
      </p:pic>
      <p:sp>
        <p:nvSpPr>
          <p:cNvPr id="2" name="Tittel 1">
            <a:extLst>
              <a:ext uri="{FF2B5EF4-FFF2-40B4-BE49-F238E27FC236}">
                <a16:creationId xmlns:a16="http://schemas.microsoft.com/office/drawing/2014/main" id="{AB349CD9-FEA0-851F-D1CC-906391291C89}"/>
              </a:ext>
            </a:extLst>
          </p:cNvPr>
          <p:cNvSpPr>
            <a:spLocks noGrp="1"/>
          </p:cNvSpPr>
          <p:nvPr>
            <p:ph type="title"/>
          </p:nvPr>
        </p:nvSpPr>
        <p:spPr/>
        <p:txBody>
          <a:bodyPr/>
          <a:lstStyle/>
          <a:p>
            <a:r>
              <a:rPr lang="nb-NO" b="1" dirty="0"/>
              <a:t>Årsberetning 2022/23</a:t>
            </a:r>
          </a:p>
        </p:txBody>
      </p:sp>
      <p:sp>
        <p:nvSpPr>
          <p:cNvPr id="5" name="Plassholder for lysbildenummer 4">
            <a:extLst>
              <a:ext uri="{FF2B5EF4-FFF2-40B4-BE49-F238E27FC236}">
                <a16:creationId xmlns:a16="http://schemas.microsoft.com/office/drawing/2014/main" id="{16607323-F5E9-D37E-E8A3-A42A724F2BB2}"/>
              </a:ext>
            </a:extLst>
          </p:cNvPr>
          <p:cNvSpPr>
            <a:spLocks noGrp="1"/>
          </p:cNvSpPr>
          <p:nvPr>
            <p:ph type="sldNum" sz="quarter" idx="12"/>
          </p:nvPr>
        </p:nvSpPr>
        <p:spPr/>
        <p:txBody>
          <a:bodyPr/>
          <a:lstStyle/>
          <a:p>
            <a:fld id="{6CF80567-ECFE-42A6-A2B2-2725738EC68E}" type="slidenum">
              <a:rPr lang="nb-NO" smtClean="0"/>
              <a:t>3</a:t>
            </a:fld>
            <a:endParaRPr lang="nb-NO"/>
          </a:p>
        </p:txBody>
      </p:sp>
      <p:sp>
        <p:nvSpPr>
          <p:cNvPr id="7" name="Plassholder for innhold 6">
            <a:extLst>
              <a:ext uri="{FF2B5EF4-FFF2-40B4-BE49-F238E27FC236}">
                <a16:creationId xmlns:a16="http://schemas.microsoft.com/office/drawing/2014/main" id="{7442DB10-3304-9679-5F67-EE03F53F431F}"/>
              </a:ext>
            </a:extLst>
          </p:cNvPr>
          <p:cNvSpPr>
            <a:spLocks noGrp="1"/>
          </p:cNvSpPr>
          <p:nvPr>
            <p:ph sz="half" idx="1"/>
          </p:nvPr>
        </p:nvSpPr>
        <p:spPr>
          <a:xfrm>
            <a:off x="838200" y="1825625"/>
            <a:ext cx="11049000" cy="4351338"/>
          </a:xfrm>
        </p:spPr>
        <p:txBody>
          <a:bodyPr>
            <a:normAutofit/>
          </a:bodyPr>
          <a:lstStyle/>
          <a:p>
            <a:pPr marL="342900" lvl="0" indent="-342900">
              <a:lnSpc>
                <a:spcPct val="107000"/>
              </a:lnSpc>
              <a:spcAft>
                <a:spcPts val="800"/>
              </a:spcAft>
              <a:buFont typeface="Symbol" panose="05050102010706020507" pitchFamily="18" charset="2"/>
              <a:buChar char=""/>
            </a:pPr>
            <a:r>
              <a:rPr lang="nb-NO" b="1" dirty="0"/>
              <a:t>Bryggesjef Tor beretter fra Ørbekk /Støjordet</a:t>
            </a:r>
          </a:p>
          <a:p>
            <a:pPr marL="342900" lvl="0" indent="-342900">
              <a:lnSpc>
                <a:spcPct val="107000"/>
              </a:lnSpc>
              <a:spcAft>
                <a:spcPts val="800"/>
              </a:spcAft>
              <a:buFont typeface="Symbol" panose="05050102010706020507" pitchFamily="18" charset="2"/>
              <a:buChar char=""/>
            </a:pPr>
            <a:r>
              <a:rPr lang="nb-NO" b="1" dirty="0"/>
              <a:t>Havnesjef Lars beretter fra Sundet</a:t>
            </a:r>
          </a:p>
          <a:p>
            <a:pPr marL="342900" lvl="0" indent="-342900">
              <a:lnSpc>
                <a:spcPct val="107000"/>
              </a:lnSpc>
              <a:spcAft>
                <a:spcPts val="800"/>
              </a:spcAft>
              <a:buFont typeface="Symbol" panose="05050102010706020507" pitchFamily="18" charset="2"/>
              <a:buChar char=""/>
            </a:pPr>
            <a:endParaRPr lang="nb-NO" b="1" dirty="0"/>
          </a:p>
          <a:p>
            <a:pPr marL="342900" lvl="0" indent="-342900">
              <a:lnSpc>
                <a:spcPct val="107000"/>
              </a:lnSpc>
              <a:spcAft>
                <a:spcPts val="800"/>
              </a:spcAft>
              <a:buFont typeface="Symbol" panose="05050102010706020507" pitchFamily="18" charset="2"/>
              <a:buChar char=""/>
            </a:pPr>
            <a:endParaRPr lang="nb-NO" b="1" dirty="0"/>
          </a:p>
          <a:p>
            <a:pPr marL="342900" lvl="0" indent="-342900">
              <a:lnSpc>
                <a:spcPct val="107000"/>
              </a:lnSpc>
              <a:spcAft>
                <a:spcPts val="800"/>
              </a:spcAft>
              <a:buFont typeface="Symbol" panose="05050102010706020507" pitchFamily="18" charset="2"/>
              <a:buChar char=""/>
            </a:pPr>
            <a:r>
              <a:rPr lang="nb-NO" b="1" dirty="0"/>
              <a:t>Leder Monica beretter om det administrative i VBF</a:t>
            </a:r>
          </a:p>
        </p:txBody>
      </p:sp>
    </p:spTree>
    <p:extLst>
      <p:ext uri="{BB962C8B-B14F-4D97-AF65-F5344CB8AC3E}">
        <p14:creationId xmlns:p14="http://schemas.microsoft.com/office/powerpoint/2010/main" val="3588040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181D6AF9-149C-317D-2B3D-97A1F241FD4F}"/>
              </a:ext>
            </a:extLst>
          </p:cNvPr>
          <p:cNvSpPr>
            <a:spLocks noGrp="1"/>
          </p:cNvSpPr>
          <p:nvPr>
            <p:ph type="sldNum" sz="quarter" idx="12"/>
          </p:nvPr>
        </p:nvSpPr>
        <p:spPr/>
        <p:txBody>
          <a:bodyPr/>
          <a:lstStyle/>
          <a:p>
            <a:fld id="{6CF80567-ECFE-42A6-A2B2-2725738EC68E}" type="slidenum">
              <a:rPr lang="nb-NO" smtClean="0"/>
              <a:t>30</a:t>
            </a:fld>
            <a:endParaRPr lang="nb-NO"/>
          </a:p>
        </p:txBody>
      </p:sp>
      <p:pic>
        <p:nvPicPr>
          <p:cNvPr id="4" name="Bilde 3">
            <a:extLst>
              <a:ext uri="{FF2B5EF4-FFF2-40B4-BE49-F238E27FC236}">
                <a16:creationId xmlns:a16="http://schemas.microsoft.com/office/drawing/2014/main" id="{02A1AC32-3CF0-55DC-599B-C7A48AEE94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81600" y="136525"/>
            <a:ext cx="6858000" cy="6858000"/>
          </a:xfrm>
          <a:prstGeom prst="rect">
            <a:avLst/>
          </a:prstGeom>
        </p:spPr>
      </p:pic>
      <p:sp>
        <p:nvSpPr>
          <p:cNvPr id="5" name="TekstSylinder 4">
            <a:extLst>
              <a:ext uri="{FF2B5EF4-FFF2-40B4-BE49-F238E27FC236}">
                <a16:creationId xmlns:a16="http://schemas.microsoft.com/office/drawing/2014/main" id="{577EB09C-0113-1950-C7E5-CFE153A9F25C}"/>
              </a:ext>
            </a:extLst>
          </p:cNvPr>
          <p:cNvSpPr txBox="1"/>
          <p:nvPr/>
        </p:nvSpPr>
        <p:spPr>
          <a:xfrm>
            <a:off x="351692" y="1181686"/>
            <a:ext cx="4234376" cy="5693866"/>
          </a:xfrm>
          <a:prstGeom prst="rect">
            <a:avLst/>
          </a:prstGeom>
          <a:noFill/>
        </p:spPr>
        <p:txBody>
          <a:bodyPr wrap="square" rtlCol="0">
            <a:spAutoFit/>
          </a:bodyPr>
          <a:lstStyle/>
          <a:p>
            <a:r>
              <a:rPr lang="nb-NO" sz="2800" b="1" dirty="0"/>
              <a:t>30 minutter kaffepause </a:t>
            </a:r>
          </a:p>
          <a:p>
            <a:r>
              <a:rPr lang="nb-NO" sz="2800" b="1" dirty="0"/>
              <a:t>før medlemsmøte.</a:t>
            </a:r>
          </a:p>
          <a:p>
            <a:endParaRPr lang="nb-NO" sz="2800" b="1" dirty="0"/>
          </a:p>
          <a:p>
            <a:r>
              <a:rPr lang="nb-NO" sz="2800" b="1" dirty="0"/>
              <a:t>Medlemsmøte: </a:t>
            </a:r>
          </a:p>
          <a:p>
            <a:r>
              <a:rPr lang="nb-NO" sz="2800" b="1" dirty="0"/>
              <a:t>KNBF v/Endre Solvang(seksjonsleder, økonomi/lederstøtte/drift) vil informerer om: </a:t>
            </a:r>
            <a:br>
              <a:rPr lang="nb-NO" sz="2800" b="1" dirty="0"/>
            </a:br>
            <a:r>
              <a:rPr lang="nb-NO" sz="2800" b="1" dirty="0"/>
              <a:t>-Våre </a:t>
            </a:r>
            <a:r>
              <a:rPr lang="nb-NO" sz="2800" b="1"/>
              <a:t>kollektive medlemsfordeler. </a:t>
            </a:r>
            <a:endParaRPr lang="nb-NO" sz="2800" b="1" dirty="0"/>
          </a:p>
          <a:p>
            <a:r>
              <a:rPr lang="nb-NO" sz="2800" b="1" dirty="0"/>
              <a:t>-Båtlivsundersøkelsen 2023.</a:t>
            </a:r>
          </a:p>
          <a:p>
            <a:endParaRPr lang="nb-NO" sz="2800" b="1" dirty="0"/>
          </a:p>
        </p:txBody>
      </p:sp>
      <p:pic>
        <p:nvPicPr>
          <p:cNvPr id="7" name="Bilde 6">
            <a:extLst>
              <a:ext uri="{FF2B5EF4-FFF2-40B4-BE49-F238E27FC236}">
                <a16:creationId xmlns:a16="http://schemas.microsoft.com/office/drawing/2014/main" id="{6F5A69CB-1945-5559-439F-5FA4B3979B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9770" y="2098886"/>
            <a:ext cx="1429376" cy="1330114"/>
          </a:xfrm>
          <a:prstGeom prst="rect">
            <a:avLst/>
          </a:prstGeom>
        </p:spPr>
      </p:pic>
    </p:spTree>
    <p:extLst>
      <p:ext uri="{BB962C8B-B14F-4D97-AF65-F5344CB8AC3E}">
        <p14:creationId xmlns:p14="http://schemas.microsoft.com/office/powerpoint/2010/main" val="2892179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A1E54810-E3C2-5FA1-56D6-03BF1E983013}"/>
              </a:ext>
            </a:extLst>
          </p:cNvPr>
          <p:cNvSpPr>
            <a:spLocks noGrp="1"/>
          </p:cNvSpPr>
          <p:nvPr>
            <p:ph type="sldNum" sz="quarter" idx="12"/>
          </p:nvPr>
        </p:nvSpPr>
        <p:spPr/>
        <p:txBody>
          <a:bodyPr/>
          <a:lstStyle/>
          <a:p>
            <a:fld id="{6CF80567-ECFE-42A6-A2B2-2725738EC68E}" type="slidenum">
              <a:rPr lang="nb-NO" smtClean="0"/>
              <a:t>4</a:t>
            </a:fld>
            <a:endParaRPr lang="nb-NO"/>
          </a:p>
        </p:txBody>
      </p:sp>
      <p:sp>
        <p:nvSpPr>
          <p:cNvPr id="4" name="TekstSylinder 3">
            <a:extLst>
              <a:ext uri="{FF2B5EF4-FFF2-40B4-BE49-F238E27FC236}">
                <a16:creationId xmlns:a16="http://schemas.microsoft.com/office/drawing/2014/main" id="{9451D737-C885-C2D9-1B94-8088F6BED33D}"/>
              </a:ext>
            </a:extLst>
          </p:cNvPr>
          <p:cNvSpPr txBox="1"/>
          <p:nvPr/>
        </p:nvSpPr>
        <p:spPr>
          <a:xfrm>
            <a:off x="0" y="-1"/>
            <a:ext cx="12192000" cy="6832640"/>
          </a:xfrm>
          <a:prstGeom prst="rect">
            <a:avLst/>
          </a:prstGeom>
          <a:noFill/>
        </p:spPr>
        <p:txBody>
          <a:bodyPr wrap="square">
            <a:spAutoFit/>
          </a:bodyPr>
          <a:lstStyle/>
          <a:p>
            <a:r>
              <a:rPr lang="nb-NO" b="1" dirty="0"/>
              <a:t>		</a:t>
            </a:r>
            <a:r>
              <a:rPr lang="nb-NO" sz="2400" b="1" dirty="0"/>
              <a:t>Årsberetning fra Bryggesjef Ørbekk/ Støjordet båthavn.</a:t>
            </a:r>
          </a:p>
          <a:p>
            <a:endParaRPr lang="nb-NO" b="1" dirty="0"/>
          </a:p>
          <a:p>
            <a:r>
              <a:rPr lang="nb-NO" dirty="0"/>
              <a:t>Startet i april med å kappe jern og sveise porter. Disse ble også lakkert med 3 strøk </a:t>
            </a:r>
            <a:br>
              <a:rPr lang="nb-NO" dirty="0"/>
            </a:br>
            <a:r>
              <a:rPr lang="nb-NO" dirty="0"/>
              <a:t>Fortsatte i mai med å sy trekk til isopor-</a:t>
            </a:r>
            <a:r>
              <a:rPr lang="nb-NO" dirty="0" err="1"/>
              <a:t>pontonger</a:t>
            </a:r>
            <a:r>
              <a:rPr lang="nb-NO" dirty="0"/>
              <a:t> som måtte byttes ut i brygge2 </a:t>
            </a:r>
            <a:br>
              <a:rPr lang="nb-NO" dirty="0"/>
            </a:br>
            <a:r>
              <a:rPr lang="nb-NO" dirty="0"/>
              <a:t>Kjøpt inn lås og brikker til portene. Monterte også lås i portene </a:t>
            </a:r>
          </a:p>
          <a:p>
            <a:br>
              <a:rPr lang="nb-NO" dirty="0"/>
            </a:br>
            <a:r>
              <a:rPr lang="nb-NO" dirty="0"/>
              <a:t>Vårdugnad med svært bra oppmøte. Her fikk vi byttet ut 6 pontonger i brygge 2. </a:t>
            </a:r>
            <a:br>
              <a:rPr lang="nb-NO" dirty="0"/>
            </a:br>
            <a:r>
              <a:rPr lang="nb-NO" dirty="0"/>
              <a:t>Vi byttet også 4 pontonger til fortøyningsbommer brygge 1. </a:t>
            </a:r>
            <a:br>
              <a:rPr lang="nb-NO" dirty="0"/>
            </a:br>
            <a:r>
              <a:rPr lang="nb-NO" dirty="0"/>
              <a:t>Det ble satt opp redningsbøyer og byttet noe impregnert på bryggene.</a:t>
            </a:r>
          </a:p>
          <a:p>
            <a:r>
              <a:rPr lang="nb-NO" dirty="0"/>
              <a:t>Ved hjelp av kranbil og noen av medlemmene monterte vi litt senere portene i landgangene. </a:t>
            </a:r>
            <a:br>
              <a:rPr lang="nb-NO" dirty="0"/>
            </a:br>
            <a:r>
              <a:rPr lang="nb-NO" dirty="0"/>
              <a:t>Inviterte deretter medlemmene til brygga for å få utdelt brikker samt kontrollere at alt funket. </a:t>
            </a:r>
            <a:br>
              <a:rPr lang="nb-NO" dirty="0"/>
            </a:br>
            <a:r>
              <a:rPr lang="nb-NO" dirty="0"/>
              <a:t>Etter 2-3 småfeil ser vi at låsene fungerer meget bra hele sesongen. </a:t>
            </a:r>
            <a:br>
              <a:rPr lang="nb-NO" dirty="0"/>
            </a:br>
            <a:r>
              <a:rPr lang="nb-NO" dirty="0"/>
              <a:t>Svært lite vedlikehold på bryggene hele sommeren. </a:t>
            </a:r>
            <a:br>
              <a:rPr lang="nb-NO" dirty="0"/>
            </a:br>
            <a:r>
              <a:rPr lang="nb-NO" dirty="0"/>
              <a:t>Har bare slakket en moringskjetting litt. </a:t>
            </a:r>
            <a:br>
              <a:rPr lang="nb-NO" dirty="0"/>
            </a:br>
            <a:r>
              <a:rPr lang="nb-NO" dirty="0"/>
              <a:t>Etter båtsesongen fjernet vi lås fra portene for oppbevaring innendørs. </a:t>
            </a:r>
            <a:br>
              <a:rPr lang="nb-NO" dirty="0"/>
            </a:br>
            <a:r>
              <a:rPr lang="nb-NO" dirty="0"/>
              <a:t>På høsten ble vi tilbudt å kjøpe 5 stk 10 m brukte brygger uten utriggere fra Malmøya slipp. </a:t>
            </a:r>
            <a:br>
              <a:rPr lang="nb-NO" dirty="0"/>
            </a:br>
            <a:r>
              <a:rPr lang="nb-NO" dirty="0"/>
              <a:t>Var på befaring og ser at 4 av bryggene trenger svært lite rep/vedlikehold. Her må vi bytte noen pontong-fester og litt impregnert. Det 5. byggeelementet trenger noe mer rep men ikke svært dyr og umulig jobb. Styret besluttet å kjøpe disse. </a:t>
            </a:r>
          </a:p>
          <a:p>
            <a:r>
              <a:rPr lang="nb-NO" dirty="0"/>
              <a:t>Ved å bruke 4 av bryggene kan vi bytte ut hele brygge 2 som vi fikk fra Tangen og kvitte oss med isopor-pontonger.</a:t>
            </a:r>
          </a:p>
          <a:p>
            <a:r>
              <a:rPr lang="nb-NO" dirty="0"/>
              <a:t>Bryggene fra Malmøya er produsert av Småbåthavner, lik brygge1. Har også innhentet pristilbud på nye utriggere fra Småbåthavner. </a:t>
            </a:r>
          </a:p>
          <a:p>
            <a:r>
              <a:rPr lang="nb-NO" dirty="0"/>
              <a:t>Kan brygge2 byttes med brygger fra Malmøya samt nye utriggere vil brygge 2 kreve minimalt med vedlikehold de nærmeste årene. </a:t>
            </a:r>
          </a:p>
          <a:p>
            <a:r>
              <a:rPr lang="nb-NO" dirty="0"/>
              <a:t>Bryggene fra Malmøya ble så fraktet til Ørbekk med kranbil. </a:t>
            </a:r>
          </a:p>
        </p:txBody>
      </p:sp>
      <p:pic>
        <p:nvPicPr>
          <p:cNvPr id="6" name="Bilde 5">
            <a:extLst>
              <a:ext uri="{FF2B5EF4-FFF2-40B4-BE49-F238E27FC236}">
                <a16:creationId xmlns:a16="http://schemas.microsoft.com/office/drawing/2014/main" id="{FEDDAE5B-FDB3-0458-9406-8FE8819F1F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5713" y="306277"/>
            <a:ext cx="2743200" cy="3063875"/>
          </a:xfrm>
          <a:prstGeom prst="rect">
            <a:avLst/>
          </a:prstGeom>
        </p:spPr>
      </p:pic>
    </p:spTree>
    <p:extLst>
      <p:ext uri="{BB962C8B-B14F-4D97-AF65-F5344CB8AC3E}">
        <p14:creationId xmlns:p14="http://schemas.microsoft.com/office/powerpoint/2010/main" val="1271348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7DB8EB1C-AF81-4417-C1EA-C251A4C9C07B}"/>
              </a:ext>
            </a:extLst>
          </p:cNvPr>
          <p:cNvSpPr>
            <a:spLocks noGrp="1"/>
          </p:cNvSpPr>
          <p:nvPr>
            <p:ph type="sldNum" sz="quarter" idx="12"/>
          </p:nvPr>
        </p:nvSpPr>
        <p:spPr/>
        <p:txBody>
          <a:bodyPr/>
          <a:lstStyle/>
          <a:p>
            <a:fld id="{6CF80567-ECFE-42A6-A2B2-2725738EC68E}" type="slidenum">
              <a:rPr lang="nb-NO" smtClean="0"/>
              <a:t>5</a:t>
            </a:fld>
            <a:endParaRPr lang="nb-NO"/>
          </a:p>
        </p:txBody>
      </p:sp>
      <p:sp>
        <p:nvSpPr>
          <p:cNvPr id="4" name="TekstSylinder 3">
            <a:extLst>
              <a:ext uri="{FF2B5EF4-FFF2-40B4-BE49-F238E27FC236}">
                <a16:creationId xmlns:a16="http://schemas.microsoft.com/office/drawing/2014/main" id="{31C1096B-BAEF-8398-D2D7-24750E6F476B}"/>
              </a:ext>
            </a:extLst>
          </p:cNvPr>
          <p:cNvSpPr txBox="1"/>
          <p:nvPr/>
        </p:nvSpPr>
        <p:spPr>
          <a:xfrm>
            <a:off x="0" y="747827"/>
            <a:ext cx="12192000" cy="5232202"/>
          </a:xfrm>
          <a:prstGeom prst="rect">
            <a:avLst/>
          </a:prstGeom>
          <a:noFill/>
        </p:spPr>
        <p:txBody>
          <a:bodyPr wrap="square">
            <a:spAutoFit/>
          </a:bodyPr>
          <a:lstStyle/>
          <a:p>
            <a:r>
              <a:rPr lang="nb-NO" sz="2800" b="1" dirty="0"/>
              <a:t>			Årsberetning bryggene i Sundet </a:t>
            </a:r>
          </a:p>
          <a:p>
            <a:endParaRPr lang="nb-NO" dirty="0"/>
          </a:p>
          <a:p>
            <a:r>
              <a:rPr lang="nb-NO" dirty="0"/>
              <a:t>Startet året med dugnad 30 april. </a:t>
            </a:r>
          </a:p>
          <a:p>
            <a:r>
              <a:rPr lang="nb-NO" dirty="0"/>
              <a:t>Der byttet vi pongtonger på viftene og ytterst på brygge tre. Hadde en generell opprydning i havneområdet. </a:t>
            </a:r>
          </a:p>
          <a:p>
            <a:r>
              <a:rPr lang="nb-NO" dirty="0"/>
              <a:t>Dette var ingen sak med så bra oppmøte fra medlemmene. </a:t>
            </a:r>
          </a:p>
          <a:p>
            <a:r>
              <a:rPr lang="nb-NO" dirty="0"/>
              <a:t>Vi demonterte også bryggedeler på brygge 2 i forbindelse med klargjøring før de skulle komme å grave vekk noe uønsket sand under brygga. </a:t>
            </a:r>
          </a:p>
          <a:p>
            <a:r>
              <a:rPr lang="nb-NO" dirty="0"/>
              <a:t>Det ble hentet bord, stoler og krakker fra vinterlagring, med påfølgende grilling og sosialt samvær etter endt dugnad.</a:t>
            </a:r>
          </a:p>
          <a:p>
            <a:r>
              <a:rPr lang="nb-NO" dirty="0"/>
              <a:t> I mai ble satt på ett par nye flatjern der det manglet. </a:t>
            </a:r>
          </a:p>
          <a:p>
            <a:r>
              <a:rPr lang="nb-NO" dirty="0"/>
              <a:t>Husbåten og vinduene fikk en etterlengtet vask! Takket være Monica og Merete </a:t>
            </a:r>
          </a:p>
          <a:p>
            <a:r>
              <a:rPr lang="nb-NO" dirty="0"/>
              <a:t>Det ble også skiftet ut en pongtong på en utrigger på brygge 1, og brygge 2 ble montert igjen etter at de hadde fjernet sanda.</a:t>
            </a:r>
          </a:p>
          <a:p>
            <a:r>
              <a:rPr lang="nb-NO" dirty="0"/>
              <a:t> Etter hvert som sommeren gikk, ble det byttet ut slangetromler på ett par av bryggene. </a:t>
            </a:r>
          </a:p>
          <a:p>
            <a:r>
              <a:rPr lang="nb-NO" dirty="0"/>
              <a:t>Breddene på båtplassene på brygge 4 viste seg å være litt </a:t>
            </a:r>
          </a:p>
          <a:p>
            <a:r>
              <a:rPr lang="nb-NO" dirty="0"/>
              <a:t> fordelt så det gikk med en hel dag hvor vi måtte justerer mer eller</a:t>
            </a:r>
          </a:p>
          <a:p>
            <a:r>
              <a:rPr lang="nb-NO" dirty="0"/>
              <a:t> mindre alle plassene. </a:t>
            </a:r>
          </a:p>
          <a:p>
            <a:r>
              <a:rPr lang="nb-NO" dirty="0"/>
              <a:t>Taket på husbåten ble også vasket når vannet ble skrudd på. </a:t>
            </a:r>
          </a:p>
          <a:p>
            <a:r>
              <a:rPr lang="nb-NO" dirty="0"/>
              <a:t>Det ble kjøpt inn ny fellesgrill til husbåten. Denne ble flittig brukt</a:t>
            </a:r>
          </a:p>
          <a:p>
            <a:r>
              <a:rPr lang="nb-NO" dirty="0"/>
              <a:t>hele sesongen.</a:t>
            </a:r>
          </a:p>
        </p:txBody>
      </p:sp>
      <p:pic>
        <p:nvPicPr>
          <p:cNvPr id="6" name="Bilde 5">
            <a:extLst>
              <a:ext uri="{FF2B5EF4-FFF2-40B4-BE49-F238E27FC236}">
                <a16:creationId xmlns:a16="http://schemas.microsoft.com/office/drawing/2014/main" id="{01611F62-1F3F-9124-C696-5F6A7450D1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6732" y="4232031"/>
            <a:ext cx="5401994" cy="2625969"/>
          </a:xfrm>
          <a:prstGeom prst="rect">
            <a:avLst/>
          </a:prstGeom>
        </p:spPr>
      </p:pic>
    </p:spTree>
    <p:extLst>
      <p:ext uri="{BB962C8B-B14F-4D97-AF65-F5344CB8AC3E}">
        <p14:creationId xmlns:p14="http://schemas.microsoft.com/office/powerpoint/2010/main" val="1496691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rcRect t="14300" b="14300"/>
          <a:stretch/>
        </p:blipFill>
        <p:spPr>
          <a:xfrm>
            <a:off x="-389236" y="-87602"/>
            <a:ext cx="12970471" cy="6945602"/>
          </a:xfrm>
        </p:spPr>
      </p:pic>
      <p:sp>
        <p:nvSpPr>
          <p:cNvPr id="2" name="Tittel 1"/>
          <p:cNvSpPr>
            <a:spLocks noGrp="1"/>
          </p:cNvSpPr>
          <p:nvPr>
            <p:ph type="title"/>
          </p:nvPr>
        </p:nvSpPr>
        <p:spPr>
          <a:xfrm>
            <a:off x="1" y="278506"/>
            <a:ext cx="3582186" cy="939800"/>
          </a:xfrm>
          <a:solidFill>
            <a:schemeClr val="bg1"/>
          </a:solidFill>
          <a:ln>
            <a:solidFill>
              <a:schemeClr val="accent1">
                <a:lumMod val="50000"/>
              </a:schemeClr>
            </a:solidFill>
          </a:ln>
        </p:spPr>
        <p:txBody>
          <a:bodyPr>
            <a:normAutofit fontScale="90000"/>
          </a:bodyPr>
          <a:lstStyle/>
          <a:p>
            <a:r>
              <a:rPr lang="nb-NO" dirty="0">
                <a:solidFill>
                  <a:schemeClr val="accent1">
                    <a:lumMod val="50000"/>
                  </a:schemeClr>
                </a:solidFill>
              </a:rPr>
              <a:t>Administrative saker 2022/23</a:t>
            </a:r>
          </a:p>
        </p:txBody>
      </p:sp>
      <p:sp>
        <p:nvSpPr>
          <p:cNvPr id="6" name="Plassholder for lysbildenummer 5"/>
          <p:cNvSpPr>
            <a:spLocks noGrp="1"/>
          </p:cNvSpPr>
          <p:nvPr>
            <p:ph type="sldNum" sz="quarter" idx="12"/>
          </p:nvPr>
        </p:nvSpPr>
        <p:spPr/>
        <p:txBody>
          <a:bodyPr/>
          <a:lstStyle/>
          <a:p>
            <a:fld id="{6CF80567-ECFE-42A6-A2B2-2725738EC68E}" type="slidenum">
              <a:rPr lang="nb-NO" b="1" smtClean="0"/>
              <a:t>6</a:t>
            </a:fld>
            <a:endParaRPr lang="nb-NO" b="1" dirty="0"/>
          </a:p>
        </p:txBody>
      </p:sp>
      <p:sp>
        <p:nvSpPr>
          <p:cNvPr id="7" name="Rektangel 6"/>
          <p:cNvSpPr/>
          <p:nvPr/>
        </p:nvSpPr>
        <p:spPr>
          <a:xfrm>
            <a:off x="5487996" y="278506"/>
            <a:ext cx="6243638" cy="7141122"/>
          </a:xfrm>
          <a:prstGeom prst="rect">
            <a:avLst/>
          </a:prstGeom>
        </p:spPr>
        <p:txBody>
          <a:bodyPr wrap="square">
            <a:spAutoFit/>
          </a:bodyPr>
          <a:lstStyle/>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Media- Facebook</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1000 års jubileum Eidsivating 18 juni 2022</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Havneweb</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Servicebygg og septiktømming for båter</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Parkering i Sundet, Ørbekk og Minnesund</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Velkomst for Skibladner 18 juni 2023</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Bane Nor. Minnesund og Sundet</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Kommunal ferdigstilling av båthavnen på Ørbekk.</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Røde Kors og RS på Mjøsa</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Anbud brygger/ videre plan for fornying av annleggene.</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Medlemsfordeler</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Arrangement for medlemmene</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Universell Utforming/sikkerhet på bryggene</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Forsikringer</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KNBF</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Drivstoffpåfylling</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RS Ung</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Mjøsa Båtforbund</a:t>
            </a:r>
          </a:p>
          <a:p>
            <a:pPr marL="457200" lvl="0" indent="-368300">
              <a:lnSpc>
                <a:spcPct val="115000"/>
              </a:lnSpc>
              <a:buClr>
                <a:schemeClr val="dk1"/>
              </a:buClr>
              <a:buSzPct val="100000"/>
              <a:buFont typeface="Calibri"/>
              <a:buChar char="●"/>
            </a:pPr>
            <a:r>
              <a:rPr lang="no" b="1" dirty="0">
                <a:solidFill>
                  <a:schemeClr val="bg1"/>
                </a:solidFill>
                <a:latin typeface="Arial" panose="020B0604020202020204" pitchFamily="34" charset="0"/>
                <a:ea typeface="Calibri"/>
                <a:cs typeface="Arial" panose="020B0604020202020204" pitchFamily="34" charset="0"/>
                <a:sym typeface="Calibri"/>
              </a:rPr>
              <a:t>Politiet</a:t>
            </a:r>
          </a:p>
          <a:p>
            <a:pPr marL="457200" lvl="0" indent="-368300">
              <a:lnSpc>
                <a:spcPct val="115000"/>
              </a:lnSpc>
              <a:buClr>
                <a:schemeClr val="dk1"/>
              </a:buClr>
              <a:buSzPct val="100000"/>
              <a:buFont typeface="Calibri"/>
              <a:buChar char="●"/>
            </a:pPr>
            <a:endParaRPr lang="no" sz="2000" dirty="0">
              <a:solidFill>
                <a:schemeClr val="dk1"/>
              </a:solidFill>
              <a:latin typeface="Arial" panose="020B0604020202020204" pitchFamily="34" charset="0"/>
              <a:ea typeface="Calibri"/>
              <a:cs typeface="Arial" panose="020B0604020202020204" pitchFamily="34" charset="0"/>
              <a:sym typeface="Calibri"/>
            </a:endParaRPr>
          </a:p>
          <a:p>
            <a:pPr marL="457200" lvl="0" indent="-368300">
              <a:lnSpc>
                <a:spcPct val="115000"/>
              </a:lnSpc>
              <a:buClr>
                <a:schemeClr val="dk1"/>
              </a:buClr>
              <a:buSzPct val="100000"/>
              <a:buFont typeface="Calibri"/>
              <a:buChar char="●"/>
            </a:pPr>
            <a:endParaRPr lang="no" sz="2000" dirty="0">
              <a:solidFill>
                <a:schemeClr val="dk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2948020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50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50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50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50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50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50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50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50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additive="base">
                                        <p:cTn id="6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500"/>
                                  </p:stCondLst>
                                  <p:childTnLst>
                                    <p:set>
                                      <p:cBhvr>
                                        <p:cTn id="66" dur="1" fill="hold">
                                          <p:stCondLst>
                                            <p:cond delay="0"/>
                                          </p:stCondLst>
                                        </p:cTn>
                                        <p:tgtEl>
                                          <p:spTgt spid="7">
                                            <p:txEl>
                                              <p:pRg st="10" end="10"/>
                                            </p:txEl>
                                          </p:spTgt>
                                        </p:tgtEl>
                                        <p:attrNameLst>
                                          <p:attrName>style.visibility</p:attrName>
                                        </p:attrNameLst>
                                      </p:cBhvr>
                                      <p:to>
                                        <p:strVal val="visible"/>
                                      </p:to>
                                    </p:set>
                                    <p:anim calcmode="lin" valueType="num">
                                      <p:cBhvr additive="base">
                                        <p:cTn id="6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500"/>
                                  </p:stCondLst>
                                  <p:childTnLst>
                                    <p:set>
                                      <p:cBhvr>
                                        <p:cTn id="72" dur="1" fill="hold">
                                          <p:stCondLst>
                                            <p:cond delay="0"/>
                                          </p:stCondLst>
                                        </p:cTn>
                                        <p:tgtEl>
                                          <p:spTgt spid="7">
                                            <p:txEl>
                                              <p:pRg st="11" end="11"/>
                                            </p:txEl>
                                          </p:spTgt>
                                        </p:tgtEl>
                                        <p:attrNameLst>
                                          <p:attrName>style.visibility</p:attrName>
                                        </p:attrNameLst>
                                      </p:cBhvr>
                                      <p:to>
                                        <p:strVal val="visible"/>
                                      </p:to>
                                    </p:set>
                                    <p:anim calcmode="lin" valueType="num">
                                      <p:cBhvr additive="base">
                                        <p:cTn id="73"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500"/>
                                  </p:stCondLst>
                                  <p:childTnLst>
                                    <p:set>
                                      <p:cBhvr>
                                        <p:cTn id="78" dur="1" fill="hold">
                                          <p:stCondLst>
                                            <p:cond delay="0"/>
                                          </p:stCondLst>
                                        </p:cTn>
                                        <p:tgtEl>
                                          <p:spTgt spid="7">
                                            <p:txEl>
                                              <p:pRg st="12" end="12"/>
                                            </p:txEl>
                                          </p:spTgt>
                                        </p:tgtEl>
                                        <p:attrNameLst>
                                          <p:attrName>style.visibility</p:attrName>
                                        </p:attrNameLst>
                                      </p:cBhvr>
                                      <p:to>
                                        <p:strVal val="visible"/>
                                      </p:to>
                                    </p:set>
                                    <p:anim calcmode="lin" valueType="num">
                                      <p:cBhvr additive="base">
                                        <p:cTn id="79"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500"/>
                                  </p:stCondLst>
                                  <p:childTnLst>
                                    <p:set>
                                      <p:cBhvr>
                                        <p:cTn id="84" dur="1" fill="hold">
                                          <p:stCondLst>
                                            <p:cond delay="0"/>
                                          </p:stCondLst>
                                        </p:cTn>
                                        <p:tgtEl>
                                          <p:spTgt spid="7">
                                            <p:txEl>
                                              <p:pRg st="13" end="13"/>
                                            </p:txEl>
                                          </p:spTgt>
                                        </p:tgtEl>
                                        <p:attrNameLst>
                                          <p:attrName>style.visibility</p:attrName>
                                        </p:attrNameLst>
                                      </p:cBhvr>
                                      <p:to>
                                        <p:strVal val="visible"/>
                                      </p:to>
                                    </p:set>
                                    <p:anim calcmode="lin" valueType="num">
                                      <p:cBhvr additive="base">
                                        <p:cTn id="85"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500"/>
                                  </p:stCondLst>
                                  <p:childTnLst>
                                    <p:set>
                                      <p:cBhvr>
                                        <p:cTn id="90" dur="1" fill="hold">
                                          <p:stCondLst>
                                            <p:cond delay="0"/>
                                          </p:stCondLst>
                                        </p:cTn>
                                        <p:tgtEl>
                                          <p:spTgt spid="7">
                                            <p:txEl>
                                              <p:pRg st="14" end="14"/>
                                            </p:txEl>
                                          </p:spTgt>
                                        </p:tgtEl>
                                        <p:attrNameLst>
                                          <p:attrName>style.visibility</p:attrName>
                                        </p:attrNameLst>
                                      </p:cBhvr>
                                      <p:to>
                                        <p:strVal val="visible"/>
                                      </p:to>
                                    </p:set>
                                    <p:anim calcmode="lin" valueType="num">
                                      <p:cBhvr additive="base">
                                        <p:cTn id="91"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500"/>
                                  </p:stCondLst>
                                  <p:childTnLst>
                                    <p:set>
                                      <p:cBhvr>
                                        <p:cTn id="96" dur="1" fill="hold">
                                          <p:stCondLst>
                                            <p:cond delay="0"/>
                                          </p:stCondLst>
                                        </p:cTn>
                                        <p:tgtEl>
                                          <p:spTgt spid="7">
                                            <p:txEl>
                                              <p:pRg st="15" end="15"/>
                                            </p:txEl>
                                          </p:spTgt>
                                        </p:tgtEl>
                                        <p:attrNameLst>
                                          <p:attrName>style.visibility</p:attrName>
                                        </p:attrNameLst>
                                      </p:cBhvr>
                                      <p:to>
                                        <p:strVal val="visible"/>
                                      </p:to>
                                    </p:set>
                                    <p:anim calcmode="lin" valueType="num">
                                      <p:cBhvr additive="base">
                                        <p:cTn id="9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500"/>
                                  </p:stCondLst>
                                  <p:childTnLst>
                                    <p:set>
                                      <p:cBhvr>
                                        <p:cTn id="102" dur="1" fill="hold">
                                          <p:stCondLst>
                                            <p:cond delay="0"/>
                                          </p:stCondLst>
                                        </p:cTn>
                                        <p:tgtEl>
                                          <p:spTgt spid="7">
                                            <p:txEl>
                                              <p:pRg st="16" end="16"/>
                                            </p:txEl>
                                          </p:spTgt>
                                        </p:tgtEl>
                                        <p:attrNameLst>
                                          <p:attrName>style.visibility</p:attrName>
                                        </p:attrNameLst>
                                      </p:cBhvr>
                                      <p:to>
                                        <p:strVal val="visible"/>
                                      </p:to>
                                    </p:set>
                                    <p:anim calcmode="lin" valueType="num">
                                      <p:cBhvr additive="base">
                                        <p:cTn id="103" dur="500" fill="hold"/>
                                        <p:tgtEl>
                                          <p:spTgt spid="7">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500"/>
                                  </p:stCondLst>
                                  <p:childTnLst>
                                    <p:set>
                                      <p:cBhvr>
                                        <p:cTn id="108" dur="1" fill="hold">
                                          <p:stCondLst>
                                            <p:cond delay="0"/>
                                          </p:stCondLst>
                                        </p:cTn>
                                        <p:tgtEl>
                                          <p:spTgt spid="7">
                                            <p:txEl>
                                              <p:pRg st="17" end="17"/>
                                            </p:txEl>
                                          </p:spTgt>
                                        </p:tgtEl>
                                        <p:attrNameLst>
                                          <p:attrName>style.visibility</p:attrName>
                                        </p:attrNameLst>
                                      </p:cBhvr>
                                      <p:to>
                                        <p:strVal val="visible"/>
                                      </p:to>
                                    </p:set>
                                    <p:anim calcmode="lin" valueType="num">
                                      <p:cBhvr additive="base">
                                        <p:cTn id="109" dur="500" fill="hold"/>
                                        <p:tgtEl>
                                          <p:spTgt spid="7">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7">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500"/>
                                  </p:stCondLst>
                                  <p:childTnLst>
                                    <p:set>
                                      <p:cBhvr>
                                        <p:cTn id="114" dur="1" fill="hold">
                                          <p:stCondLst>
                                            <p:cond delay="0"/>
                                          </p:stCondLst>
                                        </p:cTn>
                                        <p:tgtEl>
                                          <p:spTgt spid="7">
                                            <p:txEl>
                                              <p:pRg st="18" end="18"/>
                                            </p:txEl>
                                          </p:spTgt>
                                        </p:tgtEl>
                                        <p:attrNameLst>
                                          <p:attrName>style.visibility</p:attrName>
                                        </p:attrNameLst>
                                      </p:cBhvr>
                                      <p:to>
                                        <p:strVal val="visible"/>
                                      </p:to>
                                    </p:set>
                                    <p:anim calcmode="lin" valueType="num">
                                      <p:cBhvr additive="base">
                                        <p:cTn id="115" dur="500" fill="hold"/>
                                        <p:tgtEl>
                                          <p:spTgt spid="7">
                                            <p:txEl>
                                              <p:pRg st="18" end="1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7">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1D628ECB-E358-3956-9D6A-E2CF78F9C154}"/>
              </a:ext>
            </a:extLst>
          </p:cNvPr>
          <p:cNvSpPr>
            <a:spLocks noGrp="1"/>
          </p:cNvSpPr>
          <p:nvPr>
            <p:ph type="sldNum" sz="quarter" idx="12"/>
          </p:nvPr>
        </p:nvSpPr>
        <p:spPr/>
        <p:txBody>
          <a:bodyPr/>
          <a:lstStyle/>
          <a:p>
            <a:fld id="{6CF80567-ECFE-42A6-A2B2-2725738EC68E}" type="slidenum">
              <a:rPr lang="nb-NO" smtClean="0"/>
              <a:t>7</a:t>
            </a:fld>
            <a:endParaRPr lang="nb-NO"/>
          </a:p>
        </p:txBody>
      </p:sp>
      <p:sp>
        <p:nvSpPr>
          <p:cNvPr id="6" name="TekstSylinder 5">
            <a:extLst>
              <a:ext uri="{FF2B5EF4-FFF2-40B4-BE49-F238E27FC236}">
                <a16:creationId xmlns:a16="http://schemas.microsoft.com/office/drawing/2014/main" id="{1890ACAD-E600-F2DA-C4C1-32824DBB6E91}"/>
              </a:ext>
            </a:extLst>
          </p:cNvPr>
          <p:cNvSpPr txBox="1"/>
          <p:nvPr/>
        </p:nvSpPr>
        <p:spPr>
          <a:xfrm>
            <a:off x="0" y="-450065"/>
            <a:ext cx="12192000" cy="7488973"/>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endParaRPr lang="nb-NO" sz="1800" b="1"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b="1" dirty="0">
                <a:effectLst/>
                <a:latin typeface="Calibri" panose="020F0502020204030204" pitchFamily="34" charset="0"/>
                <a:ea typeface="Calibri" panose="020F0502020204030204" pitchFamily="34" charset="0"/>
                <a:cs typeface="Times New Roman" panose="02020603050405020304" pitchFamily="18" charset="0"/>
              </a:rPr>
              <a:t>Nytt styre 2022: </a:t>
            </a:r>
            <a:r>
              <a:rPr lang="nb-NO" sz="1800" dirty="0">
                <a:effectLst/>
                <a:latin typeface="Calibri" panose="020F0502020204030204" pitchFamily="34" charset="0"/>
                <a:ea typeface="Calibri" panose="020F0502020204030204" pitchFamily="34" charset="0"/>
                <a:cs typeface="Times New Roman" panose="02020603050405020304" pitchFamily="18" charset="0"/>
              </a:rPr>
              <a:t>4 nye styremedlemmer, omrokkering i tre verv. Kun kasserer og ett styremedlem ble i sin post.</a:t>
            </a:r>
          </a:p>
          <a:p>
            <a:pPr marL="342900" lvl="0" indent="-342900">
              <a:lnSpc>
                <a:spcPct val="107000"/>
              </a:lnSpc>
              <a:spcAft>
                <a:spcPts val="800"/>
              </a:spcAft>
              <a:buFont typeface="Symbol" panose="05050102010706020507" pitchFamily="18" charset="2"/>
              <a:buChar char=""/>
            </a:pPr>
            <a:r>
              <a:rPr lang="nb-NO" dirty="0">
                <a:latin typeface="Calibri" panose="020F0502020204030204" pitchFamily="34" charset="0"/>
                <a:ea typeface="Calibri" panose="020F0502020204030204" pitchFamily="34" charset="0"/>
                <a:cs typeface="Times New Roman" panose="02020603050405020304" pitchFamily="18" charset="0"/>
              </a:rPr>
              <a:t>Vi har hatt 7 styremøter i 2022 og 4 styremøter i 2023. </a:t>
            </a:r>
          </a:p>
          <a:p>
            <a:pPr marL="342900" lvl="0" indent="-342900">
              <a:lnSpc>
                <a:spcPct val="107000"/>
              </a:lnSpc>
              <a:spcAft>
                <a:spcPts val="800"/>
              </a:spcAft>
              <a:buFont typeface="Symbol" panose="05050102010706020507" pitchFamily="18" charset="2"/>
              <a:buChar char=""/>
            </a:pPr>
            <a:r>
              <a:rPr lang="nb-NO" dirty="0">
                <a:latin typeface="Calibri" panose="020F0502020204030204" pitchFamily="34" charset="0"/>
                <a:ea typeface="Calibri" panose="020F0502020204030204" pitchFamily="34" charset="0"/>
                <a:cs typeface="Times New Roman" panose="02020603050405020304" pitchFamily="18" charset="0"/>
              </a:rPr>
              <a:t>Vi har jobbet med</a:t>
            </a:r>
            <a:r>
              <a:rPr lang="nb-NO" sz="1800" dirty="0">
                <a:effectLst/>
                <a:latin typeface="Calibri" panose="020F0502020204030204" pitchFamily="34" charset="0"/>
                <a:ea typeface="Calibri" panose="020F0502020204030204" pitchFamily="34" charset="0"/>
                <a:cs typeface="Times New Roman" panose="02020603050405020304" pitchFamily="18" charset="0"/>
              </a:rPr>
              <a:t> 19 ulike saker, i tillegg til vanlig vedlikehold og medlemsmøter/sammenkomster.</a:t>
            </a:r>
          </a:p>
          <a:p>
            <a:pPr lvl="0">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b="1" dirty="0">
                <a:effectLst/>
                <a:latin typeface="Calibri" panose="020F0502020204030204" pitchFamily="34" charset="0"/>
                <a:ea typeface="Calibri" panose="020F0502020204030204" pitchFamily="34" charset="0"/>
                <a:cs typeface="Times New Roman" panose="02020603050405020304" pitchFamily="18" charset="0"/>
              </a:rPr>
              <a:t>Media:</a:t>
            </a:r>
            <a:r>
              <a:rPr lang="nb-NO" sz="1800" dirty="0">
                <a:effectLst/>
                <a:latin typeface="Calibri" panose="020F0502020204030204" pitchFamily="34" charset="0"/>
                <a:ea typeface="Calibri" panose="020F0502020204030204" pitchFamily="34" charset="0"/>
                <a:cs typeface="Times New Roman" panose="02020603050405020304" pitchFamily="18" charset="0"/>
              </a:rPr>
              <a:t> Vi har 2 sider på Facebook, </a:t>
            </a:r>
            <a:r>
              <a:rPr lang="nb-NO" dirty="0">
                <a:latin typeface="Calibri" panose="020F0502020204030204" pitchFamily="34" charset="0"/>
                <a:ea typeface="Calibri" panose="020F0502020204030204" pitchFamily="34" charset="0"/>
                <a:cs typeface="Times New Roman" panose="02020603050405020304" pitchFamily="18" charset="0"/>
              </a:rPr>
              <a:t>1</a:t>
            </a:r>
            <a:r>
              <a:rPr lang="nb-NO" sz="1800" dirty="0">
                <a:effectLst/>
                <a:latin typeface="Calibri" panose="020F0502020204030204" pitchFamily="34" charset="0"/>
                <a:ea typeface="Calibri" panose="020F0502020204030204" pitchFamily="34" charset="0"/>
                <a:cs typeface="Times New Roman" panose="02020603050405020304" pitchFamily="18" charset="0"/>
              </a:rPr>
              <a:t> venneside der det er enkelt for medlemmene å dele egne innlegg, og </a:t>
            </a:r>
            <a:r>
              <a:rPr lang="nb-NO" dirty="0">
                <a:latin typeface="Calibri" panose="020F0502020204030204" pitchFamily="34" charset="0"/>
                <a:ea typeface="Calibri" panose="020F0502020204030204" pitchFamily="34" charset="0"/>
                <a:cs typeface="Times New Roman" panose="02020603050405020304" pitchFamily="18" charset="0"/>
              </a:rPr>
              <a:t>1</a:t>
            </a:r>
            <a:r>
              <a:rPr lang="nb-NO" sz="1800" dirty="0">
                <a:effectLst/>
                <a:latin typeface="Calibri" panose="020F0502020204030204" pitchFamily="34" charset="0"/>
                <a:ea typeface="Calibri" panose="020F0502020204030204" pitchFamily="34" charset="0"/>
                <a:cs typeface="Times New Roman" panose="02020603050405020304" pitchFamily="18" charset="0"/>
              </a:rPr>
              <a:t> firmaside. </a:t>
            </a:r>
          </a:p>
          <a:p>
            <a:pPr lvl="0">
              <a:lnSpc>
                <a:spcPct val="107000"/>
              </a:lnSpc>
              <a:spcAft>
                <a:spcPts val="800"/>
              </a:spcAft>
            </a:pPr>
            <a:r>
              <a:rPr lang="nb-NO" dirty="0">
                <a:latin typeface="Calibri" panose="020F0502020204030204" pitchFamily="34" charset="0"/>
                <a:ea typeface="Calibri" panose="020F0502020204030204" pitchFamily="34" charset="0"/>
                <a:cs typeface="Times New Roman" panose="02020603050405020304" pitchFamily="18" charset="0"/>
              </a:rPr>
              <a:t>      På begge sidene får dere litt </a:t>
            </a:r>
            <a:r>
              <a:rPr lang="nb-NO" dirty="0">
                <a:effectLst/>
                <a:latin typeface="Calibri" panose="020F0502020204030204" pitchFamily="34" charset="0"/>
                <a:ea typeface="Calibri" panose="020F0502020204030204" pitchFamily="34" charset="0"/>
                <a:cs typeface="Times New Roman" panose="02020603050405020304" pitchFamily="18" charset="0"/>
              </a:rPr>
              <a:t>praktisk info om båt, navigasjonsvarsler, det som skjer i Sundet, og rundt i havnene vi kan besøke,</a:t>
            </a:r>
            <a:br>
              <a:rPr lang="nb-NO" dirty="0">
                <a:effectLst/>
                <a:latin typeface="Calibri" panose="020F0502020204030204" pitchFamily="34" charset="0"/>
                <a:ea typeface="Calibri" panose="020F0502020204030204" pitchFamily="34" charset="0"/>
                <a:cs typeface="Times New Roman" panose="02020603050405020304" pitchFamily="18" charset="0"/>
              </a:rPr>
            </a:br>
            <a:r>
              <a:rPr lang="nb-NO" dirty="0">
                <a:effectLst/>
                <a:latin typeface="Calibri" panose="020F0502020204030204" pitchFamily="34" charset="0"/>
                <a:ea typeface="Calibri" panose="020F0502020204030204" pitchFamily="34" charset="0"/>
                <a:cs typeface="Times New Roman" panose="02020603050405020304" pitchFamily="18" charset="0"/>
              </a:rPr>
              <a:t>      </a:t>
            </a:r>
            <a:r>
              <a:rPr lang="nb-NO" dirty="0">
                <a:latin typeface="Calibri" panose="020F0502020204030204" pitchFamily="34" charset="0"/>
                <a:ea typeface="Calibri" panose="020F0502020204030204" pitchFamily="34" charset="0"/>
                <a:cs typeface="Times New Roman" panose="02020603050405020304" pitchFamily="18" charset="0"/>
              </a:rPr>
              <a:t>f</a:t>
            </a:r>
            <a:r>
              <a:rPr lang="nb-NO" dirty="0">
                <a:effectLst/>
                <a:latin typeface="Calibri" panose="020F0502020204030204" pitchFamily="34" charset="0"/>
                <a:ea typeface="Calibri" panose="020F0502020204030204" pitchFamily="34" charset="0"/>
                <a:cs typeface="Times New Roman" panose="02020603050405020304" pitchFamily="18" charset="0"/>
              </a:rPr>
              <a:t>ortløpende info som ikke blir sent ut på e-post kommer her. </a:t>
            </a:r>
          </a:p>
          <a:p>
            <a:pPr marL="228600">
              <a:lnSpc>
                <a:spcPct val="107000"/>
              </a:lnSpc>
              <a:spcAft>
                <a:spcPts val="800"/>
              </a:spcAft>
            </a:pPr>
            <a:r>
              <a:rPr lang="nb-NO" dirty="0">
                <a:latin typeface="Calibri" panose="020F0502020204030204" pitchFamily="34" charset="0"/>
                <a:ea typeface="Calibri" panose="020F0502020204030204" pitchFamily="34" charset="0"/>
                <a:cs typeface="Times New Roman" panose="02020603050405020304" pitchFamily="18" charset="0"/>
              </a:rPr>
              <a:t>V</a:t>
            </a:r>
            <a:r>
              <a:rPr lang="nb-NO" sz="1800" dirty="0">
                <a:effectLst/>
                <a:latin typeface="Calibri" panose="020F0502020204030204" pitchFamily="34" charset="0"/>
                <a:ea typeface="Calibri" panose="020F0502020204030204" pitchFamily="34" charset="0"/>
                <a:cs typeface="Times New Roman" panose="02020603050405020304" pitchFamily="18" charset="0"/>
              </a:rPr>
              <a:t>i har 299 følgere og 273 som liker siden, til sammen 572 som ser innom sidene våre.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På vår Facebook side ønskers det at vi og at dere kan dele smått og stort som angår oss</a:t>
            </a:r>
            <a:r>
              <a:rPr lang="nb-NO" dirty="0">
                <a:latin typeface="Calibri" panose="020F0502020204030204" pitchFamily="34" charset="0"/>
                <a:ea typeface="Calibri" panose="020F0502020204030204" pitchFamily="34" charset="0"/>
                <a:cs typeface="Times New Roman" panose="02020603050405020304" pitchFamily="18" charset="0"/>
              </a:rPr>
              <a:t>. </a:t>
            </a:r>
          </a:p>
          <a:p>
            <a:pPr marL="228600">
              <a:lnSpc>
                <a:spcPct val="107000"/>
              </a:lnSpc>
              <a:spcAft>
                <a:spcPts val="800"/>
              </a:spcAft>
            </a:pP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 VBF hadde også ett innlegg i EUB i fjor ang den lave vannstanden.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b="1" dirty="0">
                <a:effectLst/>
                <a:latin typeface="Calibri" panose="020F0502020204030204" pitchFamily="34" charset="0"/>
                <a:ea typeface="Calibri" panose="020F0502020204030204" pitchFamily="34" charset="0"/>
                <a:cs typeface="Times New Roman" panose="02020603050405020304" pitchFamily="18" charset="0"/>
              </a:rPr>
              <a:t>1000 års jubileum, Eidsivating: </a:t>
            </a:r>
          </a:p>
          <a:p>
            <a:pPr marL="342900" lvl="0" indent="-342900">
              <a:lnSpc>
                <a:spcPct val="107000"/>
              </a:lnSpc>
              <a:spcAft>
                <a:spcPts val="800"/>
              </a:spcAft>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Oppdrag fra Eidsivating i 2021, vi fikk i oppgave å lage Båtkortesje fra Minnesund til Sundet 18 juni 2022.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Vi ønsket å fortelle en historie om båtlivet på Mjøsa og i Vorma fra Vikingtiden til i dag.  Kontaktet smått og stort av redningsetater, Mjøssamlingene, Mjøsmuseene, Mjøsen Lange, Skibladners venner, Mjøsa Båtforbund og så klart oss i VBF. </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Innhentet historie og info om båtene som skulle delta i kortesjen. </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r>
              <a:rPr lang="nb-NO" sz="1800" dirty="0">
                <a:effectLst/>
                <a:latin typeface="Calibri" panose="020F0502020204030204" pitchFamily="34" charset="0"/>
                <a:ea typeface="Calibri" panose="020F0502020204030204" pitchFamily="34" charset="0"/>
                <a:cs typeface="Times New Roman" panose="02020603050405020304" pitchFamily="18" charset="0"/>
              </a:rPr>
              <a:t>- ca 15 møter i 2022 for Eidsivating og Båtkortesjen.</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br>
              <a:rPr lang="nb-NO" sz="1800" dirty="0">
                <a:effectLst/>
                <a:latin typeface="Calibri" panose="020F0502020204030204" pitchFamily="34" charset="0"/>
                <a:ea typeface="Calibri" panose="020F0502020204030204" pitchFamily="34" charset="0"/>
                <a:cs typeface="Times New Roman" panose="02020603050405020304" pitchFamily="18" charset="0"/>
              </a:rPr>
            </a:br>
            <a:endParaRPr lang="nb-NO" dirty="0"/>
          </a:p>
        </p:txBody>
      </p:sp>
    </p:spTree>
    <p:extLst>
      <p:ext uri="{BB962C8B-B14F-4D97-AF65-F5344CB8AC3E}">
        <p14:creationId xmlns:p14="http://schemas.microsoft.com/office/powerpoint/2010/main" val="4081105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C8B0EDCD-B40A-874C-0DB8-58F02534DE44}"/>
              </a:ext>
            </a:extLst>
          </p:cNvPr>
          <p:cNvSpPr>
            <a:spLocks noGrp="1"/>
          </p:cNvSpPr>
          <p:nvPr>
            <p:ph type="sldNum" sz="quarter" idx="12"/>
          </p:nvPr>
        </p:nvSpPr>
        <p:spPr/>
        <p:txBody>
          <a:bodyPr/>
          <a:lstStyle/>
          <a:p>
            <a:fld id="{6CF80567-ECFE-42A6-A2B2-2725738EC68E}" type="slidenum">
              <a:rPr lang="nb-NO" smtClean="0"/>
              <a:t>8</a:t>
            </a:fld>
            <a:endParaRPr lang="nb-NO"/>
          </a:p>
        </p:txBody>
      </p:sp>
      <p:pic>
        <p:nvPicPr>
          <p:cNvPr id="4" name="Bilde 3">
            <a:extLst>
              <a:ext uri="{FF2B5EF4-FFF2-40B4-BE49-F238E27FC236}">
                <a16:creationId xmlns:a16="http://schemas.microsoft.com/office/drawing/2014/main" id="{DBCF2502-6B89-CB2D-53E8-B1A8461B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1496" y="1"/>
            <a:ext cx="4304713" cy="2983354"/>
          </a:xfrm>
          <a:prstGeom prst="rect">
            <a:avLst/>
          </a:prstGeom>
        </p:spPr>
      </p:pic>
      <p:pic>
        <p:nvPicPr>
          <p:cNvPr id="6" name="Bilde 5">
            <a:extLst>
              <a:ext uri="{FF2B5EF4-FFF2-40B4-BE49-F238E27FC236}">
                <a16:creationId xmlns:a16="http://schemas.microsoft.com/office/drawing/2014/main" id="{7F31CE4C-DF9C-3393-7853-7A0CECFBF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6209" y="27141"/>
            <a:ext cx="3835791" cy="2945468"/>
          </a:xfrm>
          <a:prstGeom prst="rect">
            <a:avLst/>
          </a:prstGeom>
        </p:spPr>
      </p:pic>
      <p:pic>
        <p:nvPicPr>
          <p:cNvPr id="8" name="Bilde 7">
            <a:extLst>
              <a:ext uri="{FF2B5EF4-FFF2-40B4-BE49-F238E27FC236}">
                <a16:creationId xmlns:a16="http://schemas.microsoft.com/office/drawing/2014/main" id="{0182251A-816C-3945-D139-9A2763B86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141"/>
            <a:ext cx="4051496" cy="2945469"/>
          </a:xfrm>
          <a:prstGeom prst="rect">
            <a:avLst/>
          </a:prstGeom>
        </p:spPr>
      </p:pic>
      <p:pic>
        <p:nvPicPr>
          <p:cNvPr id="10" name="Bilde 9">
            <a:extLst>
              <a:ext uri="{FF2B5EF4-FFF2-40B4-BE49-F238E27FC236}">
                <a16:creationId xmlns:a16="http://schemas.microsoft.com/office/drawing/2014/main" id="{6E509405-696A-BCFF-00AD-6446591DBF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3089" y="3949049"/>
            <a:ext cx="4173072" cy="2972608"/>
          </a:xfrm>
          <a:prstGeom prst="rect">
            <a:avLst/>
          </a:prstGeom>
        </p:spPr>
      </p:pic>
      <p:pic>
        <p:nvPicPr>
          <p:cNvPr id="12" name="Bilde 11">
            <a:extLst>
              <a:ext uri="{FF2B5EF4-FFF2-40B4-BE49-F238E27FC236}">
                <a16:creationId xmlns:a16="http://schemas.microsoft.com/office/drawing/2014/main" id="{8E286FFE-33FF-0AD6-4F6D-2BE005695B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949049"/>
            <a:ext cx="3942876" cy="2945470"/>
          </a:xfrm>
          <a:prstGeom prst="rect">
            <a:avLst/>
          </a:prstGeom>
        </p:spPr>
      </p:pic>
      <p:pic>
        <p:nvPicPr>
          <p:cNvPr id="14" name="Bilde 13">
            <a:extLst>
              <a:ext uri="{FF2B5EF4-FFF2-40B4-BE49-F238E27FC236}">
                <a16:creationId xmlns:a16="http://schemas.microsoft.com/office/drawing/2014/main" id="{CE178B39-F963-B15D-AC6F-B81FFDC485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6161" y="3949049"/>
            <a:ext cx="3952078" cy="2945470"/>
          </a:xfrm>
          <a:prstGeom prst="rect">
            <a:avLst/>
          </a:prstGeom>
        </p:spPr>
      </p:pic>
      <p:sp>
        <p:nvSpPr>
          <p:cNvPr id="15" name="TekstSylinder 14">
            <a:extLst>
              <a:ext uri="{FF2B5EF4-FFF2-40B4-BE49-F238E27FC236}">
                <a16:creationId xmlns:a16="http://schemas.microsoft.com/office/drawing/2014/main" id="{A072C624-CFC1-6197-8920-2058A676BDC8}"/>
              </a:ext>
            </a:extLst>
          </p:cNvPr>
          <p:cNvSpPr txBox="1"/>
          <p:nvPr/>
        </p:nvSpPr>
        <p:spPr>
          <a:xfrm>
            <a:off x="3667563" y="3423948"/>
            <a:ext cx="6316394" cy="461665"/>
          </a:xfrm>
          <a:prstGeom prst="rect">
            <a:avLst/>
          </a:prstGeom>
          <a:noFill/>
        </p:spPr>
        <p:txBody>
          <a:bodyPr wrap="square" rtlCol="0">
            <a:spAutoFit/>
          </a:bodyPr>
          <a:lstStyle/>
          <a:p>
            <a:r>
              <a:rPr lang="nb-NO" sz="2400" b="1" dirty="0"/>
              <a:t>Lite utdrag bilder fra Kortesjen 18 juni 2022</a:t>
            </a:r>
          </a:p>
        </p:txBody>
      </p:sp>
    </p:spTree>
    <p:extLst>
      <p:ext uri="{BB962C8B-B14F-4D97-AF65-F5344CB8AC3E}">
        <p14:creationId xmlns:p14="http://schemas.microsoft.com/office/powerpoint/2010/main" val="2548716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62AEC8D-5000-CB14-655E-CDFB1BAACAF2}"/>
              </a:ext>
            </a:extLst>
          </p:cNvPr>
          <p:cNvSpPr>
            <a:spLocks noGrp="1"/>
          </p:cNvSpPr>
          <p:nvPr>
            <p:ph type="sldNum" sz="quarter" idx="12"/>
          </p:nvPr>
        </p:nvSpPr>
        <p:spPr/>
        <p:txBody>
          <a:bodyPr/>
          <a:lstStyle/>
          <a:p>
            <a:fld id="{6CF80567-ECFE-42A6-A2B2-2725738EC68E}" type="slidenum">
              <a:rPr lang="nb-NO" smtClean="0"/>
              <a:t>9</a:t>
            </a:fld>
            <a:endParaRPr lang="nb-NO"/>
          </a:p>
        </p:txBody>
      </p:sp>
      <p:sp>
        <p:nvSpPr>
          <p:cNvPr id="4" name="TekstSylinder 3">
            <a:extLst>
              <a:ext uri="{FF2B5EF4-FFF2-40B4-BE49-F238E27FC236}">
                <a16:creationId xmlns:a16="http://schemas.microsoft.com/office/drawing/2014/main" id="{1CD58269-561F-0B06-0B3F-3DFBAF06E162}"/>
              </a:ext>
            </a:extLst>
          </p:cNvPr>
          <p:cNvSpPr txBox="1"/>
          <p:nvPr/>
        </p:nvSpPr>
        <p:spPr>
          <a:xfrm>
            <a:off x="0" y="866802"/>
            <a:ext cx="12192000" cy="5655651"/>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nb-NO" sz="1800" b="1" dirty="0">
                <a:effectLst/>
                <a:latin typeface="Calibri" panose="020F0502020204030204" pitchFamily="34" charset="0"/>
                <a:ea typeface="Calibri" panose="020F0502020204030204" pitchFamily="34" charset="0"/>
                <a:cs typeface="Times New Roman" panose="02020603050405020304" pitchFamily="18" charset="0"/>
              </a:rPr>
              <a:t>Havneweb:</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Vi ble en del av den nye tidsalderen, med de utfordringene dette medførte både for styret og medlemmene. Her ble det lagt ned mye jobb og ikke minst utrolig mange timer for å få dette oppe å gå. </a:t>
            </a:r>
          </a:p>
          <a:p>
            <a:pPr lvl="0">
              <a:lnSpc>
                <a:spcPct val="107000"/>
              </a:lnSpc>
            </a:pPr>
            <a:r>
              <a:rPr lang="nb-NO" dirty="0">
                <a:latin typeface="Calibri" panose="020F0502020204030204" pitchFamily="34" charset="0"/>
                <a:ea typeface="Calibri" panose="020F0502020204030204" pitchFamily="34" charset="0"/>
                <a:cs typeface="Times New Roman" panose="02020603050405020304" pitchFamily="18" charset="0"/>
              </a:rPr>
              <a:t>      </a:t>
            </a:r>
            <a:r>
              <a:rPr lang="nb-NO" sz="1800" dirty="0">
                <a:effectLst/>
                <a:latin typeface="Calibri" panose="020F0502020204030204" pitchFamily="34" charset="0"/>
                <a:ea typeface="Calibri" panose="020F0502020204030204" pitchFamily="34" charset="0"/>
                <a:cs typeface="Times New Roman" panose="02020603050405020304" pitchFamily="18" charset="0"/>
              </a:rPr>
              <a:t>Vi er fortsatt i innkjøringsfase og oppdager stadig nye ting med dette systemet, både til god hjelp og frustrasjon for oss alle.</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       Men summen av alt er at vi er veldig fornøyd med det nye systemet, ikke minst at vi nå også er i gang med å digitalisere</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       arkivet vår i Havneweb for fremtidige styrer. </a:t>
            </a:r>
          </a:p>
          <a:p>
            <a:pPr lvl="0">
              <a:lnSpc>
                <a:spcPct val="107000"/>
              </a:lnSpc>
            </a:pPr>
            <a:endParaRPr lang="nb-NO" b="1"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endParaRPr lang="nb-NO"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b="1" dirty="0">
                <a:effectLst/>
                <a:latin typeface="Calibri" panose="020F0502020204030204" pitchFamily="34" charset="0"/>
                <a:ea typeface="Calibri" panose="020F0502020204030204" pitchFamily="34" charset="0"/>
                <a:cs typeface="Times New Roman" panose="02020603050405020304" pitchFamily="18" charset="0"/>
              </a:rPr>
              <a:t>Bane Nor: </a:t>
            </a:r>
            <a:r>
              <a:rPr lang="nb-NO" sz="1800" dirty="0">
                <a:effectLst/>
                <a:latin typeface="Calibri" panose="020F0502020204030204" pitchFamily="34" charset="0"/>
                <a:ea typeface="Calibri" panose="020F0502020204030204" pitchFamily="34" charset="0"/>
                <a:cs typeface="Times New Roman" panose="02020603050405020304" pitchFamily="18" charset="0"/>
              </a:rPr>
              <a:t>Økt vannføring og sand som kommer i utløpet mellom brygge 1 og 2 i Sundet. Her har vi møtt på store utfordringer med hvem som skal ta ansvar for dette da utbyggingen er ferdig i 2024. Bane Nor har innsett at vi trenger hjelp og er villig til å hjelpe </a:t>
            </a:r>
            <a:r>
              <a:rPr lang="nb-NO" dirty="0">
                <a:latin typeface="Calibri" panose="020F0502020204030204" pitchFamily="34" charset="0"/>
                <a:ea typeface="Calibri" panose="020F0502020204030204" pitchFamily="34" charset="0"/>
                <a:cs typeface="Times New Roman" panose="02020603050405020304" pitchFamily="18" charset="0"/>
              </a:rPr>
              <a:t>oss</a:t>
            </a:r>
            <a:r>
              <a:rPr lang="nb-NO" sz="1800" dirty="0">
                <a:effectLst/>
                <a:latin typeface="Calibri" panose="020F0502020204030204" pitchFamily="34" charset="0"/>
                <a:ea typeface="Calibri" panose="020F0502020204030204" pitchFamily="34" charset="0"/>
                <a:cs typeface="Times New Roman" panose="02020603050405020304" pitchFamily="18" charset="0"/>
              </a:rPr>
              <a:t> med å skrive brev til ansvarlig Banesjef.  Går vi denne veien vil det ta flere år før vi får en endelig avslutning på denne saken, da behandlingstiden er lang.</a:t>
            </a:r>
          </a:p>
          <a:p>
            <a:pPr marL="342900" lvl="0" indent="-342900">
              <a:lnSpc>
                <a:spcPct val="107000"/>
              </a:lnSpc>
              <a:spcAft>
                <a:spcPts val="800"/>
              </a:spcAft>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Dette er en vanskelig sak som krever mer enn hva vi som  frivillig for foreningen kan klare alene.</a:t>
            </a:r>
          </a:p>
          <a:p>
            <a:pPr marL="342900" lvl="0" indent="-342900">
              <a:lnSpc>
                <a:spcPct val="107000"/>
              </a:lnSpc>
              <a:spcAft>
                <a:spcPts val="800"/>
              </a:spcAft>
              <a:buFont typeface="Symbol" panose="05050102010706020507" pitchFamily="18" charset="2"/>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 Derfor har vi også bedt om hjelp </a:t>
            </a:r>
            <a:r>
              <a:rPr lang="nb-NO" dirty="0">
                <a:latin typeface="Calibri" panose="020F0502020204030204" pitchFamily="34" charset="0"/>
                <a:ea typeface="Calibri" panose="020F0502020204030204" pitchFamily="34" charset="0"/>
                <a:cs typeface="Times New Roman" panose="02020603050405020304" pitchFamily="18" charset="0"/>
              </a:rPr>
              <a:t>i denne </a:t>
            </a:r>
            <a:r>
              <a:rPr lang="nb-NO" sz="1800" dirty="0">
                <a:effectLst/>
                <a:latin typeface="Calibri" panose="020F0502020204030204" pitchFamily="34" charset="0"/>
                <a:ea typeface="Calibri" panose="020F0502020204030204" pitchFamily="34" charset="0"/>
                <a:cs typeface="Times New Roman" panose="02020603050405020304" pitchFamily="18" charset="0"/>
              </a:rPr>
              <a:t>saken </a:t>
            </a:r>
            <a:r>
              <a:rPr lang="nb-NO" dirty="0">
                <a:latin typeface="Calibri" panose="020F0502020204030204" pitchFamily="34" charset="0"/>
                <a:ea typeface="Calibri" panose="020F0502020204030204" pitchFamily="34" charset="0"/>
                <a:cs typeface="Times New Roman" panose="02020603050405020304" pitchFamily="18" charset="0"/>
              </a:rPr>
              <a:t>av</a:t>
            </a:r>
            <a:r>
              <a:rPr lang="nb-NO" sz="1800" dirty="0">
                <a:effectLst/>
                <a:latin typeface="Calibri" panose="020F0502020204030204" pitchFamily="34" charset="0"/>
                <a:ea typeface="Calibri" panose="020F0502020204030204" pitchFamily="34" charset="0"/>
                <a:cs typeface="Times New Roman" panose="02020603050405020304" pitchFamily="18" charset="0"/>
              </a:rPr>
              <a:t> KNBF v/Endre Solvang. </a:t>
            </a:r>
          </a:p>
          <a:p>
            <a:pPr lvl="0">
              <a:lnSpc>
                <a:spcPct val="107000"/>
              </a:lnSpc>
              <a:spcAft>
                <a:spcPts val="800"/>
              </a:spcAft>
            </a:pPr>
            <a:r>
              <a:rPr lang="nb-NO" dirty="0">
                <a:latin typeface="Calibri" panose="020F0502020204030204" pitchFamily="34" charset="0"/>
                <a:ea typeface="Calibri" panose="020F0502020204030204" pitchFamily="34" charset="0"/>
                <a:cs typeface="Times New Roman" panose="02020603050405020304" pitchFamily="18" charset="0"/>
              </a:rPr>
              <a:t>Vi håper med dette at vi kanskje kan få en god løsning for fremtiden, samt ett raskere svar på at Bane Nor tar på seg ansvaret med å finne løsning på dette problemet. </a:t>
            </a:r>
            <a:br>
              <a:rPr lang="nb-NO" dirty="0">
                <a:latin typeface="Calibri" panose="020F0502020204030204" pitchFamily="34" charset="0"/>
                <a:ea typeface="Calibri" panose="020F0502020204030204" pitchFamily="34" charset="0"/>
                <a:cs typeface="Times New Roman" panose="02020603050405020304" pitchFamily="18" charset="0"/>
              </a:rPr>
            </a:br>
            <a:r>
              <a:rPr lang="nb-NO" dirty="0">
                <a:latin typeface="Calibri" panose="020F0502020204030204" pitchFamily="34" charset="0"/>
                <a:ea typeface="Calibri" panose="020F0502020204030204" pitchFamily="34" charset="0"/>
                <a:cs typeface="Times New Roman" panose="02020603050405020304" pitchFamily="18" charset="0"/>
              </a:rPr>
              <a:t>Dette blir ett av punktene vi tar opp på det Båtpolitiske møtet 21 april.</a:t>
            </a:r>
            <a:endParaRPr lang="nb-NO"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de 5">
            <a:extLst>
              <a:ext uri="{FF2B5EF4-FFF2-40B4-BE49-F238E27FC236}">
                <a16:creationId xmlns:a16="http://schemas.microsoft.com/office/drawing/2014/main" id="{22F9B9A1-07C4-B753-038E-EE884EEE1B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291819" y="127812"/>
            <a:ext cx="2080846" cy="960900"/>
          </a:xfrm>
          <a:prstGeom prst="rect">
            <a:avLst/>
          </a:prstGeom>
        </p:spPr>
      </p:pic>
      <p:pic>
        <p:nvPicPr>
          <p:cNvPr id="8" name="Bilde 7">
            <a:extLst>
              <a:ext uri="{FF2B5EF4-FFF2-40B4-BE49-F238E27FC236}">
                <a16:creationId xmlns:a16="http://schemas.microsoft.com/office/drawing/2014/main" id="{A0CCF552-33D3-EC49-B8F8-EB7F38561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8021" y="2339772"/>
            <a:ext cx="969646" cy="969646"/>
          </a:xfrm>
          <a:prstGeom prst="rect">
            <a:avLst/>
          </a:prstGeom>
        </p:spPr>
      </p:pic>
    </p:spTree>
    <p:extLst>
      <p:ext uri="{BB962C8B-B14F-4D97-AF65-F5344CB8AC3E}">
        <p14:creationId xmlns:p14="http://schemas.microsoft.com/office/powerpoint/2010/main" val="3825077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9BE0F3AC977D44786A85C05FFA6D074" ma:contentTypeVersion="16" ma:contentTypeDescription="Opprett et nytt dokument." ma:contentTypeScope="" ma:versionID="7f2e141f671bb3c598157e1aa5c29ca2">
  <xsd:schema xmlns:xsd="http://www.w3.org/2001/XMLSchema" xmlns:xs="http://www.w3.org/2001/XMLSchema" xmlns:p="http://schemas.microsoft.com/office/2006/metadata/properties" xmlns:ns2="466a4c9a-c02f-4aa2-9fd6-5d0d77a53076" xmlns:ns3="5a2c8de6-9fb7-4f5c-8276-3d0fd1da94d3" targetNamespace="http://schemas.microsoft.com/office/2006/metadata/properties" ma:root="true" ma:fieldsID="9b72688674ae821bfe7298b05db2a8c8" ns2:_="" ns3:_="">
    <xsd:import namespace="466a4c9a-c02f-4aa2-9fd6-5d0d77a53076"/>
    <xsd:import namespace="5a2c8de6-9fb7-4f5c-8276-3d0fd1da94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a4c9a-c02f-4aa2-9fd6-5d0d77a530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d3109989-4f81-41ac-b3ad-4d4675f717e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a2c8de6-9fb7-4f5c-8276-3d0fd1da94d3"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a9fe37f8-14fc-4951-b83a-90176f95dc20}" ma:internalName="TaxCatchAll" ma:showField="CatchAllData" ma:web="5a2c8de6-9fb7-4f5c-8276-3d0fd1da94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6a4c9a-c02f-4aa2-9fd6-5d0d77a53076">
      <Terms xmlns="http://schemas.microsoft.com/office/infopath/2007/PartnerControls"/>
    </lcf76f155ced4ddcb4097134ff3c332f>
    <TaxCatchAll xmlns="5a2c8de6-9fb7-4f5c-8276-3d0fd1da94d3" xsi:nil="true"/>
  </documentManagement>
</p:properties>
</file>

<file path=customXml/itemProps1.xml><?xml version="1.0" encoding="utf-8"?>
<ds:datastoreItem xmlns:ds="http://schemas.openxmlformats.org/officeDocument/2006/customXml" ds:itemID="{0A280F7E-CB9A-4098-87D1-3C539284B2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a4c9a-c02f-4aa2-9fd6-5d0d77a53076"/>
    <ds:schemaRef ds:uri="5a2c8de6-9fb7-4f5c-8276-3d0fd1da94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B6B12D-CC62-48AC-90EC-E16EBD0E1B82}">
  <ds:schemaRefs>
    <ds:schemaRef ds:uri="http://schemas.microsoft.com/sharepoint/v3/contenttype/forms"/>
  </ds:schemaRefs>
</ds:datastoreItem>
</file>

<file path=customXml/itemProps3.xml><?xml version="1.0" encoding="utf-8"?>
<ds:datastoreItem xmlns:ds="http://schemas.openxmlformats.org/officeDocument/2006/customXml" ds:itemID="{80FAF0F6-EB86-4A68-B0DB-B24F7EB2A0F2}">
  <ds:schemaRefs>
    <ds:schemaRef ds:uri="http://schemas.microsoft.com/office/2006/documentManagement/types"/>
    <ds:schemaRef ds:uri="466a4c9a-c02f-4aa2-9fd6-5d0d77a53076"/>
    <ds:schemaRef ds:uri="http://purl.org/dc/elements/1.1/"/>
    <ds:schemaRef ds:uri="http://schemas.microsoft.com/office/2006/metadata/properties"/>
    <ds:schemaRef ds:uri="5a2c8de6-9fb7-4f5c-8276-3d0fd1da94d3"/>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9708</TotalTime>
  <Words>5376</Words>
  <Application>Microsoft Office PowerPoint</Application>
  <PresentationFormat>Widescreen</PresentationFormat>
  <Paragraphs>392</Paragraphs>
  <Slides>30</Slides>
  <Notes>13</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30</vt:i4>
      </vt:variant>
    </vt:vector>
  </HeadingPairs>
  <TitlesOfParts>
    <vt:vector size="36" baseType="lpstr">
      <vt:lpstr>Arial</vt:lpstr>
      <vt:lpstr>Bahnschrift</vt:lpstr>
      <vt:lpstr>Calibri</vt:lpstr>
      <vt:lpstr>Calibri Light</vt:lpstr>
      <vt:lpstr>Symbol</vt:lpstr>
      <vt:lpstr>Office-tema</vt:lpstr>
      <vt:lpstr>Årsmøte VBF 2023 12 april 2023 Minnesund Vel</vt:lpstr>
      <vt:lpstr>Agenda Årsmøtet 2023</vt:lpstr>
      <vt:lpstr>Årsberetning 2022/23</vt:lpstr>
      <vt:lpstr>PowerPoint-presentasjon</vt:lpstr>
      <vt:lpstr>PowerPoint-presentasjon</vt:lpstr>
      <vt:lpstr>Administrative saker 2022/23</vt:lpstr>
      <vt:lpstr>PowerPoint-presentasjon</vt:lpstr>
      <vt:lpstr>PowerPoint-presentasjon</vt:lpstr>
      <vt:lpstr>PowerPoint-presentasjon</vt:lpstr>
      <vt:lpstr>PowerPoint-presentasjon</vt:lpstr>
      <vt:lpstr>PowerPoint-presentasjon</vt:lpstr>
      <vt:lpstr>Servicebygg og septiktømming i Sundet.</vt:lpstr>
      <vt:lpstr>PowerPoint-presentasjon</vt:lpstr>
      <vt:lpstr>Velkomstkortesje for Skibladner 18 juni 2023.</vt:lpstr>
      <vt:lpstr>Kongelig Norsk Båtforbund</vt:lpstr>
      <vt:lpstr>PowerPoint-presentasjon</vt:lpstr>
      <vt:lpstr>Regnskap 2022</vt:lpstr>
      <vt:lpstr>PowerPoint-presentasjon</vt:lpstr>
      <vt:lpstr>Innkomne saker</vt:lpstr>
      <vt:lpstr>PowerPoint-presentasjon</vt:lpstr>
      <vt:lpstr>PowerPoint-presentasjon</vt:lpstr>
      <vt:lpstr>PowerPoint-presentasjon</vt:lpstr>
      <vt:lpstr>PowerPoint-presentasjon</vt:lpstr>
      <vt:lpstr>Forslag til økning av kontingent/leie av plass for de neste 2 årene.</vt:lpstr>
      <vt:lpstr>Budsjett 2023</vt:lpstr>
      <vt:lpstr>Budsjett brygger/ Betalingsplan for lån, Ørbekk</vt:lpstr>
      <vt:lpstr>Budsjett brygger Sundet 2023</vt:lpstr>
      <vt:lpstr>BUDSJETT VORMA BÅTFORENING 2023</vt:lpstr>
      <vt:lpstr>      Valgkomiteens innstilling  2023</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Endre Solvang</dc:creator>
  <cp:lastModifiedBy>Monica Olsen</cp:lastModifiedBy>
  <cp:revision>62</cp:revision>
  <dcterms:created xsi:type="dcterms:W3CDTF">2020-10-06T17:26:15Z</dcterms:created>
  <dcterms:modified xsi:type="dcterms:W3CDTF">2023-04-12T09:21:09Z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0x010100B9BE0F3AC977D44786A85C05FFA6D074</vt:lpwstr>
  </property>
  <property fmtid="{D5CDD505-2E9C-101B-9397-08002B2CF9AE}" pid="3" name="MediaServiceImageTags">
    <vt:lpwstr/>
  </property>
</Properties>
</file>