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5" r:id="rId26"/>
    <p:sldId id="281" r:id="rId27"/>
    <p:sldId id="284" r:id="rId28"/>
    <p:sldId id="282" r:id="rId29"/>
    <p:sldId id="283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BC75F-1DC9-4AC4-A619-8DEA86E443FE}" type="datetimeFigureOut">
              <a:rPr lang="nb-NO" smtClean="0"/>
              <a:t>01.04.2024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8C0C-CE3A-4209-AB00-4F036E18C0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442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382F95-06A7-B4EE-4384-710F37F16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CEA6D87-FC75-6112-236E-63DEEDF54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652E66-D307-2883-93C1-5BE73F42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942289-806E-7414-EFDB-323D78E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81D825-2BCC-74D9-4573-EF7A334A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86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2768D1-37C9-8B87-1B5E-9AFC3B3A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AEB0474-ADDC-7EC3-92CF-0B54F57E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772CB3-93AC-F69F-E9FB-B6CD140C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F6CDEB-B94F-6C7C-1B16-1518CB1A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3D89492-8E22-EEE0-ED9A-29F6DBEB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526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BD897A1-E580-F3D2-0500-FEF9D645C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FDA9BCE-1DE3-38DB-F6C6-A3E0DC36C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E8CAA6-4EDA-69D4-4609-566E1BFC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44255E-CF87-E8B6-2B87-82AEBA7A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DDB1A0-63AD-9143-8608-94283E31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71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32071B-C8B2-170D-3A10-6132E3DD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19AED3-2DA0-64B2-7A8A-61563BD4E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9BA117-2DD6-92DC-986D-EAD4752C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B694E8-B6B4-DE1A-73A0-34320393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47BC35-DEA5-5DA8-072B-71AE021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36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ADEE14-AD5A-ADCA-DC3E-C1442368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953B97-5CBD-F227-3E6C-5542DA48E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194DA-BE31-6D71-CE33-D0CE7E4E1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F40392-D821-C707-B9A5-6A7C297E5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90DC48-5B4A-21C4-825E-A8C33D72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38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4C00D4-D179-3D6E-FEF2-434B3622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F0D3C6-97EA-3908-D8E9-97205EAAC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903A15B-56E3-FA66-FD5C-BD36296E8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2E25B3-ECA8-38F1-3DBE-F8A4347D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DCFBBB1-56FC-B480-1EB8-FEB6C5D0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9C8CB0-D2CC-0CA0-6043-6A6D347D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73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130ECF-B0D8-4CFE-3410-722ED07B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8C2BCA-9974-32C6-1B50-30C4870C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EA5552-FE0B-403F-CC1E-BCFB1A9B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04E0F51-4843-7AEA-DE62-CD4B1BF08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D823132-6839-A7AB-9AB2-4CEFF8817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BF1CA74-494F-F100-D589-467258BF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AC416CF-EDCC-2E6C-1920-17CEA9042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7B0BF38-EAD3-C5B1-9DA8-5A0B38D0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13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8FC52-3944-5D0C-0F29-99EB059E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DF73CB-6522-1355-2A67-8B091545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2EF9135-5079-7B55-3960-51B1234F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7DDD299-159B-3B87-927A-A10CFD1A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746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626151F-6DC0-8B38-D5E8-CEF8A648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29D0BE4-718A-AC35-0542-AACE2C08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47B128-C65F-7B0F-C2C9-47A77514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69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7F817F-5A1B-6A9F-70B9-31B9BB56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C9DAA2-131B-EC79-D259-748A56F07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00F1AD3-2EDB-F9F6-5882-08D112462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5721C7-A988-D822-E7EA-BFEF38D32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6D1382A-5A82-D0B3-7B4B-31DD783D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3183E6-1E1F-3762-986A-87FA5D02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7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0476D2-1F57-F9BC-BC2D-705626E7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93FE14C-9AC8-CCDC-21DF-14630D61E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DE2FF6-49A9-FBE2-F4E9-36A686F78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C17B5A2-FAB1-99FB-0158-A209D308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E8667BF-61D9-9F89-FD80-D756E9DF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B9E6F4B-78E1-6564-CF55-67CB3A68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236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CD9796D-473B-5BAB-CE51-DD3D33E3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76BC44-6E87-EF56-9C18-DEDB0104C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B37134-49ED-1289-5A6F-A120B4699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DF8C87-495F-7BA2-CE14-ECE0B7C96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E234ED-E614-F863-C2A6-3CA269C44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53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0AA4C2-4F41-CC3E-8245-56AEBC5CA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094" y="1122363"/>
            <a:ext cx="4993906" cy="2387600"/>
          </a:xfrm>
        </p:spPr>
        <p:txBody>
          <a:bodyPr>
            <a:normAutofit/>
          </a:bodyPr>
          <a:lstStyle/>
          <a:p>
            <a:r>
              <a:rPr lang="nb-NO" sz="7200" dirty="0">
                <a:latin typeface="Arial Rounded MT Bold" panose="020F0704030504030204" pitchFamily="34" charset="0"/>
              </a:rPr>
              <a:t>Årsmøte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4F06849-E6A9-F430-6D75-B6C14D256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4094" y="3602038"/>
            <a:ext cx="4993906" cy="1655762"/>
          </a:xfrm>
        </p:spPr>
        <p:txBody>
          <a:bodyPr>
            <a:normAutofit/>
          </a:bodyPr>
          <a:lstStyle/>
          <a:p>
            <a:r>
              <a:rPr lang="nb-NO" sz="3200" dirty="0">
                <a:latin typeface="Arial Rounded MT Bold" panose="020F0704030504030204" pitchFamily="34" charset="0"/>
              </a:rPr>
              <a:t>Vorma Båtforening 2024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20C8622-FE03-6494-A020-DF6A719C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0" y="1122362"/>
            <a:ext cx="5341794" cy="53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36D12C-AD6F-9C4B-55BC-D603BF9F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51" y="198620"/>
            <a:ext cx="5501390" cy="595860"/>
          </a:xfrm>
        </p:spPr>
        <p:txBody>
          <a:bodyPr>
            <a:normAutofit fontScale="90000"/>
          </a:bodyPr>
          <a:lstStyle/>
          <a:p>
            <a:r>
              <a:rPr lang="nb-NO" sz="3200" b="1" dirty="0">
                <a:latin typeface="Arial Rounded MT Bold" panose="020F0704030504030204" pitchFamily="34" charset="0"/>
              </a:rPr>
              <a:t>Parkering</a:t>
            </a:r>
            <a:r>
              <a:rPr lang="nb-NO" sz="3200" b="1" dirty="0"/>
              <a:t> </a:t>
            </a:r>
            <a:r>
              <a:rPr lang="nb-NO" sz="3200" b="1" dirty="0">
                <a:latin typeface="Arial Rounded MT Bold" panose="020F0704030504030204" pitchFamily="34" charset="0"/>
              </a:rPr>
              <a:t>i havnen (Sundet).</a:t>
            </a:r>
            <a:endParaRPr lang="nb-NO" dirty="0">
              <a:latin typeface="Arial Rounded MT Bold" panose="020F0704030504030204" pitchFamily="34" charset="0"/>
            </a:endParaRP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9B261AE8-EB73-C8D0-CA87-13FC2A8F34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1" r="-1" b="918"/>
          <a:stretch/>
        </p:blipFill>
        <p:spPr>
          <a:xfrm>
            <a:off x="7989758" y="198619"/>
            <a:ext cx="2788170" cy="6460761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20290D-3326-E477-5649-70085F8F7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674557"/>
            <a:ext cx="6580190" cy="6183443"/>
          </a:xfrm>
        </p:spPr>
        <p:txBody>
          <a:bodyPr>
            <a:noAutofit/>
          </a:bodyPr>
          <a:lstStyle/>
          <a:p>
            <a:r>
              <a:rPr lang="nb-NO" sz="1800" dirty="0"/>
              <a:t>		Status i dag </a:t>
            </a:r>
            <a:br>
              <a:rPr lang="nb-NO" sz="1800" dirty="0"/>
            </a:br>
            <a:r>
              <a:rPr lang="nb-NO" sz="1400" b="1" dirty="0"/>
              <a:t>Bane Nor:</a:t>
            </a:r>
            <a:br>
              <a:rPr lang="nb-NO" sz="1400" dirty="0"/>
            </a:br>
            <a:r>
              <a:rPr lang="nb-NO" sz="1400" dirty="0"/>
              <a:t>- Ønsker å finne løsning på vegne av oss og Skibladner og har sett på muligheter samt regler for å sette opp ny skilting.</a:t>
            </a:r>
            <a:br>
              <a:rPr lang="nb-NO" sz="1400" dirty="0"/>
            </a:br>
            <a:r>
              <a:rPr lang="nb-NO" sz="1400" dirty="0"/>
              <a:t>- Har invitert til møte med Bane Nor Eiendom og kommunalteknisk avd. Eidsvoll kommune.</a:t>
            </a:r>
            <a:br>
              <a:rPr lang="nb-NO" sz="1400" dirty="0"/>
            </a:br>
            <a:r>
              <a:rPr lang="nb-NO" sz="1400" dirty="0"/>
              <a:t>- Bane Nor eiendom kan overdra området til Eidsvoll Kommune, mot nedregulering av vei til privat vei og ny skilting. </a:t>
            </a:r>
            <a:br>
              <a:rPr lang="nb-NO" sz="1400" dirty="0"/>
            </a:br>
            <a:r>
              <a:rPr lang="nb-NO" sz="1400" dirty="0"/>
              <a:t>-Krav om vedlikehold forblir det samme.</a:t>
            </a:r>
          </a:p>
          <a:p>
            <a:br>
              <a:rPr lang="nb-NO" sz="1400" dirty="0"/>
            </a:br>
            <a:r>
              <a:rPr lang="nb-NO" sz="1400" b="1" dirty="0"/>
              <a:t>Eidsvoll Kommune:</a:t>
            </a:r>
            <a:br>
              <a:rPr lang="nb-NO" sz="1400" dirty="0"/>
            </a:br>
            <a:r>
              <a:rPr lang="nb-NO" sz="1400" dirty="0"/>
              <a:t>- Kommunalteknisk avdeling i kommunen er ikke villig til å se løsning på dette, eller kontakte noen som kan se på dette. </a:t>
            </a:r>
            <a:br>
              <a:rPr lang="nb-NO" sz="1400" dirty="0"/>
            </a:br>
            <a:r>
              <a:rPr lang="nb-NO" sz="1400" dirty="0"/>
              <a:t>- Kommunen ønsker ikke ta over dette området, da det kan bli kostnader på sikt for kommunen å gjøre det.</a:t>
            </a:r>
            <a:br>
              <a:rPr lang="nb-NO" sz="1400" dirty="0"/>
            </a:br>
            <a:r>
              <a:rPr lang="nb-NO" sz="1400" dirty="0"/>
              <a:t>- Tidligere Ordfører og nåværende Ordfører Nina kristengård ønsker løsning på parkeringsproblemet i dette området.</a:t>
            </a:r>
            <a:br>
              <a:rPr lang="nb-NO" sz="1400" dirty="0"/>
            </a:br>
            <a:br>
              <a:rPr lang="nb-NO" sz="1400" dirty="0"/>
            </a:br>
            <a:r>
              <a:rPr lang="nb-NO" sz="1400" dirty="0"/>
              <a:t>Ordfører Nina Kristengård har fått innsikt i status på denne saker og er i dialog med VBF og har blitt satt i kontakt med vår kontaktperson Lars Baastad i Bane Nor </a:t>
            </a:r>
          </a:p>
          <a:p>
            <a:r>
              <a:rPr lang="nb-NO" sz="1400" dirty="0"/>
              <a:t>Eidsvoll kommune er i dialog med Skibladner om at skipet skal overnatte 1 dag i uken i Sundet, da med åpen restaurant på skipet</a:t>
            </a:r>
            <a:r>
              <a:rPr lang="nb-NO" sz="1800" dirty="0"/>
              <a:t>.</a:t>
            </a:r>
            <a:br>
              <a:rPr lang="nb-NO" sz="1800" dirty="0"/>
            </a:br>
            <a:r>
              <a:rPr lang="nb-NO" sz="1400" dirty="0"/>
              <a:t>Krav fra Skibladner-kontoret er da, toaletter i havneområdet og de må ha tilgang til mer strøm. </a:t>
            </a:r>
            <a:br>
              <a:rPr lang="nb-NO" sz="1400" dirty="0"/>
            </a:br>
            <a:r>
              <a:rPr lang="nb-NO" sz="1400" dirty="0"/>
              <a:t>- Jeg har da tipset Bane Nor om kommunens ønske til Skibladner, krav og påmint at de har pakkhuset. Som igjen er egnet forhandlingskort ang parkeringsproblemet i havneområdet.  </a:t>
            </a:r>
            <a:br>
              <a:rPr lang="nb-NO" sz="1400" dirty="0"/>
            </a:br>
            <a:r>
              <a:rPr lang="nb-NO" sz="1400" dirty="0"/>
              <a:t>- Har i informasjonsmøtet med ordfører ang parkeringsproblemet i samme område, tipset Ordfører om pakkhusets fasiliteter, og hvem eier er. </a:t>
            </a:r>
          </a:p>
        </p:txBody>
      </p:sp>
    </p:spTree>
    <p:extLst>
      <p:ext uri="{BB962C8B-B14F-4D97-AF65-F5344CB8AC3E}">
        <p14:creationId xmlns:p14="http://schemas.microsoft.com/office/powerpoint/2010/main" val="301281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B3B3BD-737D-CCC9-690B-974FA0C8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1287" cy="77199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Ørbekk/Støjordet Båthavn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7FBC271-4326-8266-0077-2C747DC09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38" y="987425"/>
            <a:ext cx="2992699" cy="4873625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DE57DB0-7802-65DD-0044-1B29842DB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29193"/>
            <a:ext cx="5371139" cy="4639795"/>
          </a:xfrm>
        </p:spPr>
        <p:txBody>
          <a:bodyPr>
            <a:normAutofit/>
          </a:bodyPr>
          <a:lstStyle/>
          <a:p>
            <a:r>
              <a:rPr lang="nb-NO" sz="1800" b="1" dirty="0"/>
              <a:t>Molo og parkering: </a:t>
            </a:r>
          </a:p>
          <a:p>
            <a:pPr lvl="1"/>
            <a:r>
              <a:rPr lang="nb-NO" sz="1600" dirty="0"/>
              <a:t>-Tor tok kontakt med NCC i 2023. </a:t>
            </a:r>
            <a:br>
              <a:rPr lang="nb-NO" sz="1600" dirty="0"/>
            </a:br>
            <a:r>
              <a:rPr lang="nb-NO" sz="1600" dirty="0"/>
              <a:t>De kunne legge av masse til molo, men kunne ikke legge det ut for oss.</a:t>
            </a:r>
            <a:br>
              <a:rPr lang="nb-NO" sz="1600" dirty="0"/>
            </a:br>
            <a:r>
              <a:rPr lang="nb-NO" sz="1600" dirty="0"/>
              <a:t>Tok kontakt med daværende Ordfører for hjelp til å finne en plass massen kunne legges. Ble da lovet at dette skulle de finne en løsning på. Hørte ikke mer om den saken.</a:t>
            </a:r>
          </a:p>
          <a:p>
            <a:pPr lvl="1"/>
            <a:r>
              <a:rPr lang="nb-NO" sz="1600" dirty="0"/>
              <a:t>- Siste nytt er at Bane Nor noterte på siste </a:t>
            </a:r>
            <a:r>
              <a:rPr lang="nb-NO" sz="1600" dirty="0" err="1"/>
              <a:t>møtet,at</a:t>
            </a:r>
            <a:r>
              <a:rPr lang="nb-NO" sz="1600" dirty="0"/>
              <a:t> vi ikke var fornøyd med molo på Ørebekk og skulle se på saken.</a:t>
            </a:r>
          </a:p>
          <a:p>
            <a:pPr lvl="1"/>
            <a:r>
              <a:rPr lang="nb-NO" sz="1600" dirty="0"/>
              <a:t>- Parkering på Ørbekk. Området mellom parkering til badestrand og  fastboende er ikke regulert. Kan foreslå dette som en utvidet parkering løsning her for kommunen.</a:t>
            </a:r>
            <a:br>
              <a:rPr lang="nb-NO" sz="1600" dirty="0"/>
            </a:br>
            <a:r>
              <a:rPr lang="nb-NO" sz="1600" dirty="0"/>
              <a:t>Med ny skilting i havnen, kun for medlemmer. </a:t>
            </a:r>
            <a:br>
              <a:rPr lang="nb-NO" sz="1600" dirty="0"/>
            </a:br>
            <a:r>
              <a:rPr lang="nb-NO" sz="1600" dirty="0"/>
              <a:t>- Forhandling om videre drift skal begynne nå.</a:t>
            </a:r>
            <a:br>
              <a:rPr lang="nb-NO" sz="1600" dirty="0"/>
            </a:br>
            <a:br>
              <a:rPr lang="nb-NO" sz="1600" dirty="0"/>
            </a:br>
            <a:r>
              <a:rPr lang="nb-NO" sz="1600" dirty="0"/>
              <a:t>Vi har 5 år gratis leie av området nå. Innen disse årene må ny kontrakt med kommunen være på plass. 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799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45B746-B56E-4E73-67C9-A3B72B2EA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531032" cy="957771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Forespørsel fra ett medlem.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85E8FAE-C332-33FE-2014-03D450BED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96" y="2113695"/>
            <a:ext cx="2473376" cy="2741326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509B32-2805-CFE9-B580-6A85CC2CC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75003"/>
            <a:ext cx="4537145" cy="4820865"/>
          </a:xfrm>
        </p:spPr>
        <p:txBody>
          <a:bodyPr>
            <a:noAutofit/>
          </a:bodyPr>
          <a:lstStyle/>
          <a:p>
            <a:r>
              <a:rPr lang="nb-NO" sz="2000" dirty="0"/>
              <a:t>Etter forespørsel fra ett medlem tok jeg kontakt med Tak </a:t>
            </a:r>
            <a:r>
              <a:rPr lang="nb-NO" sz="2000" dirty="0" err="1"/>
              <a:t>Chun</a:t>
            </a:r>
            <a:r>
              <a:rPr lang="nb-NO" sz="2000" dirty="0"/>
              <a:t> (Kenneth) </a:t>
            </a:r>
            <a:r>
              <a:rPr lang="nb-NO" sz="2000" dirty="0" err="1"/>
              <a:t>Wong</a:t>
            </a:r>
            <a:r>
              <a:rPr lang="nb-NO" sz="2000" dirty="0"/>
              <a:t>.</a:t>
            </a:r>
          </a:p>
          <a:p>
            <a:r>
              <a:rPr lang="nb-NO" sz="2000" dirty="0"/>
              <a:t>Han er byggleder i Samferdsel Viken Fylkeskommune, for Utbygging prosjekt 4. </a:t>
            </a:r>
            <a:br>
              <a:rPr lang="nb-NO" sz="2000" dirty="0"/>
            </a:br>
            <a:r>
              <a:rPr lang="nb-NO" sz="2000" dirty="0"/>
              <a:t>Byggleder for planlagt utbygging av ny bru over jernbanen, ned til havneområdet. </a:t>
            </a:r>
            <a:br>
              <a:rPr lang="nb-NO" sz="2000" dirty="0"/>
            </a:br>
            <a:endParaRPr lang="nb-NO" sz="2000" dirty="0"/>
          </a:p>
          <a:p>
            <a:r>
              <a:rPr lang="nb-NO" sz="2000" dirty="0"/>
              <a:t>Spørsmålet fra medlem var om vi kunne få fjernet midtrabatten og få vanlig gangfelt her.</a:t>
            </a:r>
            <a:br>
              <a:rPr lang="nb-NO" sz="2000" dirty="0"/>
            </a:br>
            <a:r>
              <a:rPr lang="nb-NO" sz="2000" dirty="0"/>
              <a:t> Dette for at det skal bli enklere med bil og henger i krysset her.</a:t>
            </a:r>
          </a:p>
          <a:p>
            <a:r>
              <a:rPr lang="nb-NO" sz="2000" dirty="0"/>
              <a:t>Svar fra Kennet var:</a:t>
            </a:r>
            <a:br>
              <a:rPr lang="nb-NO" sz="2000" dirty="0"/>
            </a:br>
            <a:r>
              <a:rPr lang="nb-NO" sz="2000" dirty="0"/>
              <a:t>-» Takk for innspill.</a:t>
            </a:r>
            <a:br>
              <a:rPr lang="nb-NO" sz="2000" dirty="0"/>
            </a:br>
            <a:r>
              <a:rPr lang="nb-NO" sz="2000" dirty="0"/>
              <a:t> Vi skal ta det til betraktning</a:t>
            </a:r>
            <a:br>
              <a:rPr lang="nb-NO" sz="2000" dirty="0"/>
            </a:br>
            <a:r>
              <a:rPr lang="nb-NO" sz="2000" dirty="0" err="1"/>
              <a:t>Mvh</a:t>
            </a:r>
            <a:r>
              <a:rPr lang="nb-NO" sz="2000" dirty="0"/>
              <a:t> Kenneth </a:t>
            </a:r>
            <a:r>
              <a:rPr lang="nb-NO" sz="2000" dirty="0" err="1"/>
              <a:t>Wong</a:t>
            </a:r>
            <a:r>
              <a:rPr lang="nb-NO" sz="2000" dirty="0"/>
              <a:t>.»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721F8CE-AA84-F4EE-4014-BC6369B53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49" y="1475004"/>
            <a:ext cx="3995531" cy="4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4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9038B-D03F-1D76-8DC2-CB4908E4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18 juni 2023.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CDE83-F237-DB0E-6F6D-93EC22A208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Flott velkomst ble gitt Skibladner av båtfolket. </a:t>
            </a:r>
          </a:p>
          <a:p>
            <a:r>
              <a:rPr lang="nb-NO" dirty="0"/>
              <a:t>Sikkerheten var tatt på alvor og VBF fikk ros av kaptein på Skibladner for den flotte og trygge velkomsten.</a:t>
            </a:r>
          </a:p>
          <a:p>
            <a:r>
              <a:rPr lang="nb-NO" dirty="0"/>
              <a:t>Kaptein og VBF hadde godt samarbeid i forkant for å planlegge sikkerheten.</a:t>
            </a:r>
          </a:p>
          <a:p>
            <a:r>
              <a:rPr lang="nb-NO" dirty="0"/>
              <a:t> Takker igjen til alle som ble med i denne kortesjen og til Brannvesenet, RS-Mjøsa og RS-ung som sto for sikkerheten. 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3F3A1AC-CA82-B2DC-0C0D-4CAE3E9224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70" y="365125"/>
            <a:ext cx="4454317" cy="6260527"/>
          </a:xfrm>
        </p:spPr>
      </p:pic>
    </p:spTree>
    <p:extLst>
      <p:ext uri="{BB962C8B-B14F-4D97-AF65-F5344CB8AC3E}">
        <p14:creationId xmlns:p14="http://schemas.microsoft.com/office/powerpoint/2010/main" val="257183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A3F27C-0C91-A301-91EC-526DD1A8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3340"/>
          </a:xfrm>
        </p:spPr>
        <p:txBody>
          <a:bodyPr>
            <a:normAutofit fontScale="90000"/>
          </a:bodyPr>
          <a:lstStyle/>
          <a:p>
            <a:r>
              <a:rPr lang="nb-NO" sz="2800" dirty="0">
                <a:latin typeface="Arial Rounded MT Bold" panose="020F0704030504030204" pitchFamily="34" charset="0"/>
              </a:rPr>
              <a:t>Offisiell åpning av Servicebrygge og servicebygg i Sundet.</a:t>
            </a:r>
            <a:br>
              <a:rPr lang="nb-NO" sz="2800" dirty="0">
                <a:latin typeface="Arial Rounded MT Bold" panose="020F0704030504030204" pitchFamily="34" charset="0"/>
              </a:rPr>
            </a:br>
            <a:br>
              <a:rPr lang="nb-NO" sz="2800" dirty="0">
                <a:latin typeface="Arial Rounded MT Bold" panose="020F0704030504030204" pitchFamily="34" charset="0"/>
              </a:rPr>
            </a:br>
            <a:r>
              <a:rPr lang="nb-NO" sz="2000" dirty="0">
                <a:latin typeface="Arial Rounded MT Bold" panose="020F0704030504030204" pitchFamily="34" charset="0"/>
              </a:rPr>
              <a:t>- </a:t>
            </a:r>
            <a:r>
              <a:rPr lang="nb-NO" sz="2000" dirty="0" err="1">
                <a:latin typeface="Arial Rounded MT Bold" panose="020F0704030504030204" pitchFamily="34" charset="0"/>
              </a:rPr>
              <a:t>Dusj,toaletter</a:t>
            </a:r>
            <a:r>
              <a:rPr lang="nb-NO" sz="2000" dirty="0">
                <a:latin typeface="Arial Rounded MT Bold" panose="020F0704030504030204" pitchFamily="34" charset="0"/>
              </a:rPr>
              <a:t> og vaskemaskin tilgjengelig for båtfolket ved gjestebryggene</a:t>
            </a:r>
            <a:br>
              <a:rPr lang="nb-NO" sz="2000" dirty="0">
                <a:latin typeface="Arial Rounded MT Bold" panose="020F0704030504030204" pitchFamily="34" charset="0"/>
              </a:rPr>
            </a:br>
            <a:br>
              <a:rPr lang="nb-NO" sz="2000" dirty="0">
                <a:latin typeface="Arial Rounded MT Bold" panose="020F0704030504030204" pitchFamily="34" charset="0"/>
              </a:rPr>
            </a:br>
            <a:r>
              <a:rPr lang="nb-NO" sz="2000" dirty="0">
                <a:latin typeface="Arial Rounded MT Bold" panose="020F0704030504030204" pitchFamily="34" charset="0"/>
              </a:rPr>
              <a:t>- Gratis septiktømming for båter med septiktank og de med </a:t>
            </a:r>
            <a:r>
              <a:rPr lang="nb-NO" sz="2000" dirty="0" err="1">
                <a:latin typeface="Arial Rounded MT Bold" panose="020F0704030504030204" pitchFamily="34" charset="0"/>
              </a:rPr>
              <a:t>porta-potti</a:t>
            </a:r>
            <a:r>
              <a:rPr lang="nb-NO" sz="2000" dirty="0">
                <a:latin typeface="Arial Rounded MT Bold" panose="020F0704030504030204" pitchFamily="34" charset="0"/>
              </a:rPr>
              <a:t>.</a:t>
            </a:r>
            <a:br>
              <a:rPr lang="nb-NO" sz="2000" dirty="0">
                <a:latin typeface="Arial Rounded MT Bold" panose="020F0704030504030204" pitchFamily="34" charset="0"/>
              </a:rPr>
            </a:br>
            <a:br>
              <a:rPr lang="nb-NO" sz="2000" dirty="0">
                <a:latin typeface="Arial Rounded MT Bold" panose="020F0704030504030204" pitchFamily="34" charset="0"/>
              </a:rPr>
            </a:br>
            <a:r>
              <a:rPr lang="nb-NO" sz="1800" dirty="0">
                <a:latin typeface="Arial Rounded MT Bold" panose="020F0704030504030204" pitchFamily="34" charset="0"/>
              </a:rPr>
              <a:t>Bilde: Jon Svee-Pedersen demonstrere tømming for daværende Ordfører Hege Svendsen og for leder VBF, Monica Olsen.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2494DD1-7426-A7A5-23F4-C0F37C94D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8387"/>
            <a:ext cx="5181600" cy="3852471"/>
          </a:xfr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CD8AA03-5ED8-61E5-EEDD-D28111031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8" y="2274134"/>
            <a:ext cx="5057931" cy="4036724"/>
          </a:xfrm>
        </p:spPr>
      </p:pic>
    </p:spTree>
    <p:extLst>
      <p:ext uri="{BB962C8B-B14F-4D97-AF65-F5344CB8AC3E}">
        <p14:creationId xmlns:p14="http://schemas.microsoft.com/office/powerpoint/2010/main" val="366405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847E3-7258-A04D-061B-14DE1E5B5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24852"/>
            <a:ext cx="10675834" cy="869224"/>
          </a:xfrm>
        </p:spPr>
        <p:txBody>
          <a:bodyPr>
            <a:normAutofit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Dorr-Friluftsområde- Re-etablering av båthavn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1556B25-2F03-9616-FFBC-76266A405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094076"/>
            <a:ext cx="6172200" cy="4660322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534E447-D62F-D4EC-D746-38BA2A4E6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08666"/>
            <a:ext cx="3932237" cy="466032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Grunneier Dag Skuland inviterte i vinter til ett samarbeidsmøte som begynner å gi resultater. </a:t>
            </a:r>
          </a:p>
          <a:p>
            <a:pPr marL="285750" indent="-285750">
              <a:buFontTx/>
              <a:buChar char="-"/>
            </a:pPr>
            <a:r>
              <a:rPr lang="nb-NO" dirty="0"/>
              <a:t>Samarbeidet består av: Grunneiere, Minnesund Velforening og Vorma Båtforening.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Ny Ordfører invitert inn for å etablere samarbeid med kommunen. </a:t>
            </a:r>
          </a:p>
          <a:p>
            <a:pPr marL="285750" indent="-285750">
              <a:buFontTx/>
              <a:buChar char="-"/>
            </a:pPr>
            <a:r>
              <a:rPr lang="nb-NO" dirty="0"/>
              <a:t>Plan: </a:t>
            </a:r>
          </a:p>
          <a:p>
            <a:pPr marL="285750" indent="-285750">
              <a:buFontTx/>
              <a:buChar char="-"/>
            </a:pPr>
            <a:r>
              <a:rPr lang="nb-NO" dirty="0"/>
              <a:t>Parkering ved slippen, -Avtalt med grunneier</a:t>
            </a:r>
          </a:p>
          <a:p>
            <a:pPr marL="285750" indent="-285750">
              <a:buFontTx/>
              <a:buChar char="-"/>
            </a:pPr>
            <a:r>
              <a:rPr lang="nb-NO" dirty="0"/>
              <a:t>Minnesund Vel har dugnad i området 2 ganger i året.- Avtalt med grunneier</a:t>
            </a:r>
          </a:p>
          <a:p>
            <a:pPr marL="285750" indent="-285750">
              <a:buFontTx/>
              <a:buChar char="-"/>
            </a:pPr>
            <a:r>
              <a:rPr lang="nb-NO" dirty="0"/>
              <a:t>VBF har ansvaret for å vedlikeholde bryggeanlegget. – Avtalt med grunneier.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Kommunen tømmer søppel og setter opp en do. Fortsatt under utredning.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Bane Nor graver og legger ned rør fra renseanlegg til brygge. Avtalt med VBF</a:t>
            </a:r>
          </a:p>
          <a:p>
            <a:pPr marL="285750" indent="-285750">
              <a:buFontTx/>
              <a:buChar char="-"/>
            </a:pPr>
            <a:r>
              <a:rPr lang="nb-NO" dirty="0" err="1"/>
              <a:t>Elvia</a:t>
            </a:r>
            <a:r>
              <a:rPr lang="nb-NO" dirty="0"/>
              <a:t> har sagt ja til at vi kan ta strøm fra inntak på renseanlegget. Fortsatt under utredning. </a:t>
            </a:r>
          </a:p>
        </p:txBody>
      </p:sp>
    </p:spTree>
    <p:extLst>
      <p:ext uri="{BB962C8B-B14F-4D97-AF65-F5344CB8AC3E}">
        <p14:creationId xmlns:p14="http://schemas.microsoft.com/office/powerpoint/2010/main" val="82104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54AA15-0BF0-8AC8-67D8-4DE3BA0C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38140" cy="920646"/>
          </a:xfrm>
        </p:spPr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Informasjon ut til medlemmene.</a:t>
            </a:r>
          </a:p>
        </p:txBody>
      </p:sp>
      <p:pic>
        <p:nvPicPr>
          <p:cNvPr id="2050" name="Picture 2" descr="All Logos: Facebook Logo">
            <a:extLst>
              <a:ext uri="{FF2B5EF4-FFF2-40B4-BE49-F238E27FC236}">
                <a16:creationId xmlns:a16="http://schemas.microsoft.com/office/drawing/2014/main" id="{EE412560-A9D4-C0F5-CDC3-AF273753E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6" y="1663830"/>
            <a:ext cx="1326785" cy="13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DAD256E-AE10-C843-0623-2B69D4F947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920646" cy="9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BC0B557-B8A2-CAA3-3FD0-2539AEAF9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5" y="4908160"/>
            <a:ext cx="1886725" cy="122177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E258BD4-F833-45F4-6CBA-9107EC180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02" y="457200"/>
            <a:ext cx="3509124" cy="60198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117D01B-C5D8-692F-2D64-3F7E0C0E2F3E}"/>
              </a:ext>
            </a:extLst>
          </p:cNvPr>
          <p:cNvSpPr txBox="1"/>
          <p:nvPr/>
        </p:nvSpPr>
        <p:spPr>
          <a:xfrm>
            <a:off x="2548328" y="1768839"/>
            <a:ext cx="54264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Vi har 2 </a:t>
            </a:r>
            <a:r>
              <a:rPr lang="nb-NO" dirty="0" err="1"/>
              <a:t>facebook</a:t>
            </a:r>
            <a:r>
              <a:rPr lang="nb-NO" dirty="0"/>
              <a:t> sider som heter Vorma Båtforening. </a:t>
            </a:r>
            <a:br>
              <a:rPr lang="nb-NO" dirty="0"/>
            </a:br>
            <a:r>
              <a:rPr lang="nb-NO" dirty="0"/>
              <a:t>-Enkel vanlig venneside som de fleste klarer å dele relevant innlegg i. ( 591 venner)</a:t>
            </a:r>
            <a:br>
              <a:rPr lang="nb-NO" dirty="0"/>
            </a:br>
            <a:r>
              <a:rPr lang="nb-NO" dirty="0"/>
              <a:t>- En offentlig side der, kun </a:t>
            </a:r>
            <a:r>
              <a:rPr lang="nb-NO" dirty="0" err="1"/>
              <a:t>admin</a:t>
            </a:r>
            <a:r>
              <a:rPr lang="nb-NO" dirty="0"/>
              <a:t> (styret) kan legge ut innlegg. ( 366 følgere)</a:t>
            </a:r>
          </a:p>
          <a:p>
            <a:r>
              <a:rPr lang="nb-NO" dirty="0"/>
              <a:t>- For løpende informasjon følg oss på FB, der legger vi ut info både, tips, arrangementer, navigasjonsvarsler, vannstand, dugnader, om det er kaffemøte på brygga osv. </a:t>
            </a:r>
            <a:r>
              <a:rPr lang="nb-NO" b="1" dirty="0"/>
              <a:t>Del gjerne dere også om livet på havna og på båtturer!</a:t>
            </a:r>
          </a:p>
          <a:p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532BB37-33A7-C856-3250-1C979097038A}"/>
              </a:ext>
            </a:extLst>
          </p:cNvPr>
          <p:cNvSpPr txBox="1"/>
          <p:nvPr/>
        </p:nvSpPr>
        <p:spPr>
          <a:xfrm>
            <a:off x="2548328" y="4631161"/>
            <a:ext cx="4095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- Vi bruker mer og mer Havneweb som informasjonskanal ut til dere.</a:t>
            </a:r>
          </a:p>
          <a:p>
            <a:r>
              <a:rPr lang="nb-NO" dirty="0"/>
              <a:t>- Vi sender kun varsel på sms da det er viktig. Grunnen er at det koster pr. sms vi sender. </a:t>
            </a:r>
          </a:p>
          <a:p>
            <a:r>
              <a:rPr lang="nb-NO" dirty="0"/>
              <a:t>E-post og Facebook er gratis.</a:t>
            </a:r>
          </a:p>
        </p:txBody>
      </p:sp>
    </p:spTree>
    <p:extLst>
      <p:ext uri="{BB962C8B-B14F-4D97-AF65-F5344CB8AC3E}">
        <p14:creationId xmlns:p14="http://schemas.microsoft.com/office/powerpoint/2010/main" val="399204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34A828-5BE7-FD7D-19A0-B055096A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Møtevirksomhet 2023/24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65AC58-0CB6-5F27-C4C1-1370532922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I 2023/24 har vi hatt 7 styremøter.</a:t>
            </a:r>
          </a:p>
          <a:p>
            <a:r>
              <a:rPr lang="nb-NO" dirty="0"/>
              <a:t>Møter og befaringer med Bane Nor</a:t>
            </a:r>
          </a:p>
          <a:p>
            <a:r>
              <a:rPr lang="nb-NO" dirty="0"/>
              <a:t>Møter med Ordfører ny og tidligere.</a:t>
            </a:r>
          </a:p>
          <a:p>
            <a:r>
              <a:rPr lang="nb-NO" dirty="0"/>
              <a:t>Samarbeidsmøter, Minnesund</a:t>
            </a:r>
          </a:p>
          <a:p>
            <a:r>
              <a:rPr lang="nb-NO" dirty="0"/>
              <a:t>Deltatt 2 Årsmøter MBF,KNBF</a:t>
            </a:r>
          </a:p>
          <a:p>
            <a:r>
              <a:rPr lang="nb-NO" dirty="0"/>
              <a:t>Deltatt på 2 medlemsmøter MBF ,KNBF</a:t>
            </a:r>
          </a:p>
          <a:p>
            <a:r>
              <a:rPr lang="nb-NO" dirty="0"/>
              <a:t>Møter og befaring med Småbåthavner AS</a:t>
            </a:r>
          </a:p>
          <a:p>
            <a:r>
              <a:rPr lang="nb-NO" dirty="0"/>
              <a:t>Telefonmøter kommer i tillegg med nødvendige instanser.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900E7FC-B889-EC0B-6E7B-61685FBF0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78111"/>
            <a:ext cx="5307126" cy="2194462"/>
          </a:xfrm>
        </p:spPr>
      </p:pic>
    </p:spTree>
    <p:extLst>
      <p:ext uri="{BB962C8B-B14F-4D97-AF65-F5344CB8AC3E}">
        <p14:creationId xmlns:p14="http://schemas.microsoft.com/office/powerpoint/2010/main" val="243699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33A5CB-A67C-E0E2-3FB7-45112F74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NORBOAT sponser VBF til å bli en mer</a:t>
            </a:r>
            <a:br>
              <a:rPr lang="nb-NO" dirty="0">
                <a:latin typeface="Arial Rounded MT Bold" panose="020F0704030504030204" pitchFamily="34" charset="0"/>
              </a:rPr>
            </a:br>
            <a:r>
              <a:rPr lang="nb-NO" dirty="0">
                <a:latin typeface="Arial Rounded MT Bold" panose="020F0704030504030204" pitchFamily="34" charset="0"/>
              </a:rPr>
              <a:t>Miljøvennlig havn.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1539B2-AD96-2740-A1E7-56AAC55BFD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DM Serif Display" panose="020F0502020204030204" pitchFamily="2" charset="0"/>
              </a:rPr>
              <a:t>Avfallsbeholder med håv</a:t>
            </a:r>
          </a:p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Helvetica Neue"/>
              </a:rPr>
              <a:t>Våre avfallsbeholdere med håv er utplassert i havner og på brygger over hele Norges langstrakte kyst.</a:t>
            </a:r>
          </a:p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Helvetica Neue"/>
              </a:rPr>
              <a:t> Vi oppfordrer publikum og næringslivet til å være med rydde opp i plast problemet som flyter i sjøen. Ser du plast i sjøen, bruk håven og plukk det opp, og putt det beholderen.</a:t>
            </a:r>
          </a:p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Helvetica Neue"/>
              </a:rPr>
              <a:t>Din havn med å sponse et spennende prosjekt med stor signaleffekt. Dette er bærekraft i praksis.</a:t>
            </a:r>
          </a:p>
          <a:p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86146EE5-E669-FED5-CD53-FCD1D80D05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nb-NO" dirty="0"/>
          </a:p>
        </p:txBody>
      </p:sp>
      <p:pic>
        <p:nvPicPr>
          <p:cNvPr id="11" name="Picture 2" descr="Et bilde som inneholder utendørs, tekst, skip, himmel&#10;&#10;Automatisk generert beskrivelse">
            <a:extLst>
              <a:ext uri="{FF2B5EF4-FFF2-40B4-BE49-F238E27FC236}">
                <a16:creationId xmlns:a16="http://schemas.microsoft.com/office/drawing/2014/main" id="{9957E409-E817-9F6B-BF08-58D888F2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0436"/>
            <a:ext cx="5257799" cy="53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7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504C6B-1818-17AC-F136-9866D4AD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27" y="1963710"/>
            <a:ext cx="9738441" cy="1229193"/>
          </a:xfrm>
        </p:spPr>
        <p:txBody>
          <a:bodyPr>
            <a:normAutofit/>
          </a:bodyPr>
          <a:lstStyle/>
          <a:p>
            <a:br>
              <a:rPr lang="nb-NO" sz="2700" dirty="0"/>
            </a:br>
            <a:endParaRPr lang="nb-NO" sz="2700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82A1503-41DB-F3A6-8CEC-A350676D69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03" y="3792626"/>
            <a:ext cx="3885165" cy="3040156"/>
          </a:xfrm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143885F-E878-2693-2C89-12F07C0C5B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04" y="3793248"/>
            <a:ext cx="3512527" cy="30647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263BC5ED-6EE2-07B1-3A02-1EADA9DCD996}"/>
              </a:ext>
            </a:extLst>
          </p:cNvPr>
          <p:cNvSpPr txBox="1"/>
          <p:nvPr/>
        </p:nvSpPr>
        <p:spPr>
          <a:xfrm>
            <a:off x="449705" y="719529"/>
            <a:ext cx="1082289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latin typeface="Arial Rounded MT Bold" panose="020F0704030504030204" pitchFamily="34" charset="0"/>
              </a:rPr>
              <a:t>			</a:t>
            </a:r>
            <a:r>
              <a:rPr lang="nb-NO" sz="2800" dirty="0">
                <a:latin typeface="Arial Rounded MT Bold" panose="020F0704030504030204" pitchFamily="34" charset="0"/>
              </a:rPr>
              <a:t>Verv leder har utenom styret VBF</a:t>
            </a:r>
          </a:p>
          <a:p>
            <a:endParaRPr lang="nb-NO" sz="1400" dirty="0"/>
          </a:p>
          <a:p>
            <a:r>
              <a:rPr lang="nb-NO" sz="1400" dirty="0"/>
              <a:t> </a:t>
            </a:r>
            <a:r>
              <a:rPr lang="nb-NO" sz="1800" dirty="0"/>
              <a:t>Jeg sa fra meg mitt verv som nestleder i Mjøsa Båtforbund i november 2023, </a:t>
            </a:r>
            <a:br>
              <a:rPr lang="nb-NO" sz="1800" dirty="0"/>
            </a:br>
            <a:r>
              <a:rPr lang="nb-NO" sz="1800" dirty="0"/>
              <a:t>men ble sittende til Årsmøtet 5 mars.</a:t>
            </a:r>
            <a:br>
              <a:rPr lang="nb-NO" sz="1800" dirty="0"/>
            </a:br>
            <a:br>
              <a:rPr lang="nb-NO" sz="1800" dirty="0"/>
            </a:br>
            <a:r>
              <a:rPr lang="nb-NO" sz="1800" dirty="0"/>
              <a:t>- I januar fikk jeg telefon fra KNBF hvor de ønsket meg inn i Regionstyret Øst. </a:t>
            </a:r>
            <a:br>
              <a:rPr lang="nb-NO" sz="1800" dirty="0"/>
            </a:br>
            <a:r>
              <a:rPr lang="nb-NO" sz="1800" dirty="0"/>
              <a:t>Dette sa jeg til slutt ja til, og håper dette vervet vil gi masse læring og kontakter som kan hjelpe i våre saker.</a:t>
            </a:r>
            <a:br>
              <a:rPr lang="nb-NO" sz="1800" dirty="0"/>
            </a:br>
            <a:r>
              <a:rPr lang="nb-NO" sz="1800" dirty="0"/>
              <a:t>Samt sette fokus sentralt på at vi har ett rikt båtliv i ferskvann også. </a:t>
            </a:r>
            <a:br>
              <a:rPr lang="nb-NO" sz="1800" dirty="0"/>
            </a:br>
            <a:endParaRPr lang="nb-NO" dirty="0"/>
          </a:p>
          <a:p>
            <a:r>
              <a:rPr lang="nb-NO" sz="1800" dirty="0"/>
              <a:t>Jeg håper det blir flere damer å </a:t>
            </a:r>
            <a:r>
              <a:rPr lang="nb-NO" sz="1800"/>
              <a:t>samarbeide med, </a:t>
            </a:r>
            <a:r>
              <a:rPr lang="nb-NO" sz="1800" dirty="0"/>
              <a:t>og at vi får med oss de yngre også inn </a:t>
            </a:r>
            <a:r>
              <a:rPr lang="nb-NO" sz="1800"/>
              <a:t>i styreverv i fremtiden</a:t>
            </a:r>
            <a:r>
              <a:rPr lang="nb-NO" sz="1800" dirty="0"/>
              <a:t>.  </a:t>
            </a:r>
            <a:br>
              <a:rPr lang="nb-NO" sz="1800" dirty="0"/>
            </a:br>
            <a:br>
              <a:rPr lang="nb-NO" sz="1800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284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EF3E97-5226-778C-7B4A-43230202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0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Dato og tid: tirsdag, 2 april, klokken 19.00</a:t>
            </a:r>
            <a:br>
              <a:rPr lang="da-DK" sz="20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da-DK" sz="20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b-NO" sz="2000" b="1" i="1" dirty="0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Servering: Kringle og kaffe</a:t>
            </a:r>
            <a: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b-NO" sz="2000" b="1" i="1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Annet drikke betaler dere selv og kan kjøpes på stedet. </a:t>
            </a:r>
            <a:br>
              <a:rPr lang="nb-NO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nb-NO" sz="2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E2CC76-FAB5-A7DC-6776-ECEAF8C8A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457200"/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Saksliste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1: 	Godkjenning av innkalling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2: 	Valg av møteleder og referent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3: 	Valg av 2 delegater til å skrive under protokollen.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4: 	Registrering av stemmeberettiget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5: 	Årsberetning 2023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6: 	Revidert årsregnskap 2023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7:		Budsjett 2024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8: 	Valgkomiteens innstilling 2024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9: 	Innkomne saker.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7104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7E1A0B-D6F1-3F23-268F-E4C0770B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Årsberetning av havnesjef, Sundet</a:t>
            </a:r>
            <a:br>
              <a:rPr lang="nb-NO" dirty="0">
                <a:latin typeface="Arial Rounded MT Bold" panose="020F0704030504030204" pitchFamily="34" charset="0"/>
              </a:rPr>
            </a:br>
            <a:r>
              <a:rPr lang="nb-NO" sz="2800" dirty="0">
                <a:latin typeface="Arial Rounded MT Bold" panose="020F0704030504030204" pitchFamily="34" charset="0"/>
              </a:rPr>
              <a:t>Havnesjef Lars Røyse og Bryggesjef Jon Sveen-Pedersen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5BC6EA4-4DE3-FADD-FDF0-2BE2E0B6AF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64" y="1825625"/>
            <a:ext cx="3107071" cy="4351338"/>
          </a:xfr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BCEF29B-3776-F6AF-0871-D6988AC4F9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23569" r="3776" b="14600"/>
          <a:stretch/>
        </p:blipFill>
        <p:spPr>
          <a:xfrm>
            <a:off x="7638020" y="1983725"/>
            <a:ext cx="2930046" cy="4035137"/>
          </a:xfrm>
        </p:spPr>
      </p:pic>
    </p:spTree>
    <p:extLst>
      <p:ext uri="{BB962C8B-B14F-4D97-AF65-F5344CB8AC3E}">
        <p14:creationId xmlns:p14="http://schemas.microsoft.com/office/powerpoint/2010/main" val="4145921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E916E9-9BBB-825A-34DD-EF38FB26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>
                <a:latin typeface="Arial Rounded MT Bold" panose="020F0704030504030204" pitchFamily="34" charset="0"/>
              </a:rPr>
              <a:t>Årsberetning av Bryggesjef, Ørbekk/Støjordet</a:t>
            </a:r>
            <a:br>
              <a:rPr lang="nb-NO" sz="3600" dirty="0">
                <a:latin typeface="Arial Rounded MT Bold" panose="020F0704030504030204" pitchFamily="34" charset="0"/>
              </a:rPr>
            </a:br>
            <a:r>
              <a:rPr lang="nb-NO" sz="3600" dirty="0">
                <a:latin typeface="Arial Rounded MT Bold" panose="020F0704030504030204" pitchFamily="34" charset="0"/>
              </a:rPr>
              <a:t> 				Tor Rognstad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BB1F105-6FFF-D749-CF8C-9D1FFF153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09" y="1825625"/>
            <a:ext cx="2713413" cy="4667250"/>
          </a:xfrm>
        </p:spPr>
      </p:pic>
    </p:spTree>
    <p:extLst>
      <p:ext uri="{BB962C8B-B14F-4D97-AF65-F5344CB8AC3E}">
        <p14:creationId xmlns:p14="http://schemas.microsoft.com/office/powerpoint/2010/main" val="384610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5660FD-5D11-452A-6F77-A190D075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4068"/>
          </a:xfrm>
        </p:spPr>
        <p:txBody>
          <a:bodyPr/>
          <a:lstStyle/>
          <a:p>
            <a:r>
              <a:rPr lang="nb-NO" dirty="0"/>
              <a:t>Årsberetning fra Arrangementskomite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09A3CA7-C129-6172-2E56-BA9D35CEA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94" y="4370804"/>
            <a:ext cx="2487196" cy="2487196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28C169C-4EA5-6E37-CE03-B778A0F2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7" y="1528997"/>
            <a:ext cx="2776434" cy="277137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E4A3159-87B2-FED9-BDA4-A61199CA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94" y="1426230"/>
            <a:ext cx="2515937" cy="283798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06A8CE1-4A5C-41BA-C467-37CD9EB8E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85" y="1426230"/>
            <a:ext cx="3128544" cy="284200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F700740-34A9-2766-6EC2-DFAFAE86F475}"/>
              </a:ext>
            </a:extLst>
          </p:cNvPr>
          <p:cNvSpPr txBox="1"/>
          <p:nvPr/>
        </p:nvSpPr>
        <p:spPr>
          <a:xfrm>
            <a:off x="500503" y="4375319"/>
            <a:ext cx="2384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Dag Frode </a:t>
            </a:r>
            <a:r>
              <a:rPr lang="nb-NO" sz="2000" b="1" dirty="0" err="1"/>
              <a:t>Blegeberg</a:t>
            </a:r>
            <a:endParaRPr lang="nb-NO" sz="2000" b="1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03C7CDB-741A-27EE-57EC-2AD6562BD1FF}"/>
              </a:ext>
            </a:extLst>
          </p:cNvPr>
          <p:cNvSpPr txBox="1"/>
          <p:nvPr/>
        </p:nvSpPr>
        <p:spPr>
          <a:xfrm>
            <a:off x="4676930" y="1064303"/>
            <a:ext cx="160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Roy Hansen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DEAD424-E5BE-D3F6-4801-517926749A4D}"/>
              </a:ext>
            </a:extLst>
          </p:cNvPr>
          <p:cNvSpPr txBox="1"/>
          <p:nvPr/>
        </p:nvSpPr>
        <p:spPr>
          <a:xfrm>
            <a:off x="8784236" y="4370804"/>
            <a:ext cx="172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Tor Hellerud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5B863B4-F254-1504-70E9-014B68E6FE63}"/>
              </a:ext>
            </a:extLst>
          </p:cNvPr>
          <p:cNvSpPr txBox="1"/>
          <p:nvPr/>
        </p:nvSpPr>
        <p:spPr>
          <a:xfrm>
            <a:off x="6820525" y="5576341"/>
            <a:ext cx="5030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Janne-Helen og Knut Olav Fjeld</a:t>
            </a:r>
          </a:p>
          <a:p>
            <a:r>
              <a:rPr lang="nb-NO" dirty="0"/>
              <a:t>De ordnet flotte premier til loddtrekningen St.Hans.</a:t>
            </a:r>
          </a:p>
          <a:p>
            <a:r>
              <a:rPr lang="nb-NO" dirty="0"/>
              <a:t>Tusen takk til dem begge.</a:t>
            </a:r>
          </a:p>
        </p:txBody>
      </p:sp>
    </p:spTree>
    <p:extLst>
      <p:ext uri="{BB962C8B-B14F-4D97-AF65-F5344CB8AC3E}">
        <p14:creationId xmlns:p14="http://schemas.microsoft.com/office/powerpoint/2010/main" val="4016235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D395DE-9C35-A985-EEB2-218F2B77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Årsregnskap og Budsjett av kasserer.</a:t>
            </a:r>
            <a:br>
              <a:rPr lang="nb-NO" dirty="0">
                <a:latin typeface="Arial Rounded MT Bold" panose="020F0704030504030204" pitchFamily="34" charset="0"/>
              </a:rPr>
            </a:br>
            <a:r>
              <a:rPr lang="nb-NO" dirty="0">
                <a:latin typeface="Arial Rounded MT Bold" panose="020F0704030504030204" pitchFamily="34" charset="0"/>
              </a:rPr>
              <a:t>			    Øystein Ulvin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963F25F-E68C-87EA-5D2F-E37CD0391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50" y="1825625"/>
            <a:ext cx="4607299" cy="4351338"/>
          </a:xfrm>
        </p:spPr>
      </p:pic>
    </p:spTree>
    <p:extLst>
      <p:ext uri="{BB962C8B-B14F-4D97-AF65-F5344CB8AC3E}">
        <p14:creationId xmlns:p14="http://schemas.microsoft.com/office/powerpoint/2010/main" val="396444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2592CA-BB2D-416C-13E5-B1DE9E54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Valgkomiteens innstilling 2024 av</a:t>
            </a:r>
            <a:br>
              <a:rPr lang="nb-NO" dirty="0">
                <a:latin typeface="Arial Rounded MT Bold" panose="020F0704030504030204" pitchFamily="34" charset="0"/>
              </a:rPr>
            </a:br>
            <a:r>
              <a:rPr lang="nb-NO" dirty="0">
                <a:latin typeface="Arial Rounded MT Bold" panose="020F0704030504030204" pitchFamily="34" charset="0"/>
              </a:rPr>
              <a:t>Tor Hellerud og Roger Henriksen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D849ED2-E167-1068-FCE2-E6D57E1AC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3" y="2005507"/>
            <a:ext cx="4790053" cy="4351338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C8782AE-EC2A-8CE3-27EE-0696DA86B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86" y="2005507"/>
            <a:ext cx="4316168" cy="43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2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1045CE-95F8-11A8-BFC6-B14DC7C4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			Styret 2023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07A655-5948-EB02-081A-4E035157D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" y="1364105"/>
            <a:ext cx="10769184" cy="4812858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Leder: Monica Olsen</a:t>
            </a:r>
          </a:p>
          <a:p>
            <a:r>
              <a:rPr lang="nb-NO" dirty="0">
                <a:highlight>
                  <a:srgbClr val="00FFFF"/>
                </a:highlight>
              </a:rPr>
              <a:t>Nestleder: Roy Hansen</a:t>
            </a:r>
          </a:p>
          <a:p>
            <a:r>
              <a:rPr lang="nb-NO" dirty="0">
                <a:highlight>
                  <a:srgbClr val="00FFFF"/>
                </a:highlight>
              </a:rPr>
              <a:t>Kasserer: Øystein Ulvin</a:t>
            </a:r>
          </a:p>
          <a:p>
            <a:r>
              <a:rPr lang="nb-NO" dirty="0"/>
              <a:t>Sekretær og Havnewebansvarlig: Merete Sveen Pedersen</a:t>
            </a:r>
          </a:p>
          <a:p>
            <a:r>
              <a:rPr lang="nb-NO" dirty="0"/>
              <a:t>Havnesjef/Bryggesjef 1 Sundet: Lars Røyse</a:t>
            </a:r>
          </a:p>
          <a:p>
            <a:r>
              <a:rPr lang="nb-NO" dirty="0">
                <a:highlight>
                  <a:srgbClr val="00FFFF"/>
                </a:highlight>
              </a:rPr>
              <a:t>Bryggesjef 2 Sundet: Jon Sveen Pedersen</a:t>
            </a:r>
          </a:p>
          <a:p>
            <a:r>
              <a:rPr lang="nb-NO" dirty="0">
                <a:highlight>
                  <a:srgbClr val="00FFFF"/>
                </a:highlight>
              </a:rPr>
              <a:t>Bryggesjef Ørbekk: Tor Rognstad</a:t>
            </a:r>
          </a:p>
          <a:p>
            <a:r>
              <a:rPr lang="nb-NO" dirty="0"/>
              <a:t>Styremedlem 1. Kristoffer Hoel</a:t>
            </a:r>
          </a:p>
          <a:p>
            <a:r>
              <a:rPr lang="nb-NO" dirty="0">
                <a:highlight>
                  <a:srgbClr val="00FFFF"/>
                </a:highlight>
              </a:rPr>
              <a:t>Styremedlem 2. Tom Langeid</a:t>
            </a:r>
          </a:p>
          <a:p>
            <a:endParaRPr lang="nb-NO" dirty="0">
              <a:highlight>
                <a:srgbClr val="00FFFF"/>
              </a:highlight>
            </a:endParaRPr>
          </a:p>
          <a:p>
            <a:r>
              <a:rPr lang="nb-NO" dirty="0">
                <a:highlight>
                  <a:srgbClr val="00FFFF"/>
                </a:highlight>
              </a:rPr>
              <a:t>Varamedlem 1: Jostein </a:t>
            </a:r>
            <a:r>
              <a:rPr lang="nb-NO" dirty="0" err="1">
                <a:highlight>
                  <a:srgbClr val="00FFFF"/>
                </a:highlight>
              </a:rPr>
              <a:t>Bårtvedt</a:t>
            </a:r>
            <a:endParaRPr lang="nb-NO" dirty="0">
              <a:highlight>
                <a:srgbClr val="00FFFF"/>
              </a:highlight>
            </a:endParaRPr>
          </a:p>
          <a:p>
            <a:r>
              <a:rPr lang="nb-NO" dirty="0">
                <a:highlight>
                  <a:srgbClr val="00FFFF"/>
                </a:highlight>
              </a:rPr>
              <a:t>Varamedlem 2: Christoffer Røsegg</a:t>
            </a:r>
          </a:p>
          <a:p>
            <a:endParaRPr lang="nb-NO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6599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1E55566-E165-5FF2-7DF6-A5590081E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88" y="-30740"/>
            <a:ext cx="7450110" cy="67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89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CA81FF-5995-90A8-519A-AA671CC71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Valgkomite 2024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062A4D3-F742-96CE-A35C-8C9DFFFBC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54" y="1289154"/>
            <a:ext cx="2128023" cy="2139846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98C21AA-421B-A532-FD6E-B6C29B095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b-NO" dirty="0"/>
              <a:t>Roger Henriksen (2024)</a:t>
            </a:r>
          </a:p>
          <a:p>
            <a:pPr marL="342900" indent="-342900">
              <a:buAutoNum type="arabicPeriod"/>
            </a:pPr>
            <a:r>
              <a:rPr lang="nb-NO" dirty="0"/>
              <a:t>Tor Hellerud. (2024-2025)</a:t>
            </a:r>
          </a:p>
          <a:p>
            <a:pPr marL="342900" indent="-342900">
              <a:buAutoNum type="arabicPeriod"/>
            </a:pPr>
            <a:r>
              <a:rPr lang="nb-NO" dirty="0"/>
              <a:t>? ( 2024-2025-2026)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BB8C061-6FD2-05DC-BD7A-EAFCF61D9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37" y="3839470"/>
            <a:ext cx="2234140" cy="20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76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49ED4A-9F33-DE4F-DC72-6A48EDAB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6" y="479685"/>
            <a:ext cx="10897849" cy="3431109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Vorma Båtforening vil takke utgående styremedlemmer for deres innsats!</a:t>
            </a:r>
            <a:br>
              <a:rPr lang="nb-NO" dirty="0">
                <a:latin typeface="Arial Rounded MT Bold" panose="020F0704030504030204" pitchFamily="34" charset="0"/>
              </a:rPr>
            </a:br>
            <a:r>
              <a:rPr lang="nb-NO" dirty="0">
                <a:latin typeface="Arial Rounded MT Bold" panose="020F0704030504030204" pitchFamily="34" charset="0"/>
              </a:rPr>
              <a:t>Roy Hansen, Jon Sveen-Pedersen, Tom Langeid og Christoffer Røsegg.</a:t>
            </a:r>
            <a:br>
              <a:rPr lang="nb-NO" dirty="0">
                <a:latin typeface="Arial Rounded MT Bold" panose="020F0704030504030204" pitchFamily="34" charset="0"/>
              </a:rPr>
            </a:br>
            <a:br>
              <a:rPr lang="nb-NO" dirty="0">
                <a:latin typeface="Arial Rounded MT Bold" panose="020F0704030504030204" pitchFamily="34" charset="0"/>
              </a:rPr>
            </a:br>
            <a:endParaRPr lang="nb-NO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Mellem">
            <a:extLst>
              <a:ext uri="{FF2B5EF4-FFF2-40B4-BE49-F238E27FC236}">
                <a16:creationId xmlns:a16="http://schemas.microsoft.com/office/drawing/2014/main" id="{9667DDCA-F3FA-9A65-9EAE-E0A19230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66" y="2912699"/>
            <a:ext cx="3750429" cy="37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66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DA8807F-8EEB-156B-DA71-A77B1E7E4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35" y="549176"/>
            <a:ext cx="4976335" cy="575964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517702E-45FF-F403-7C9C-CF1B8737F3C6}"/>
              </a:ext>
            </a:extLst>
          </p:cNvPr>
          <p:cNvSpPr txBox="1"/>
          <p:nvPr/>
        </p:nvSpPr>
        <p:spPr>
          <a:xfrm>
            <a:off x="659567" y="1004341"/>
            <a:ext cx="881741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ROY HANSEN</a:t>
            </a:r>
          </a:p>
          <a:p>
            <a:endParaRPr lang="nb-NO" sz="2800" b="1" dirty="0"/>
          </a:p>
          <a:p>
            <a:r>
              <a:rPr lang="nb-NO" sz="2800" b="1" dirty="0"/>
              <a:t>Tusen takk for dine 17 år som styremedlem!!!</a:t>
            </a:r>
          </a:p>
          <a:p>
            <a:r>
              <a:rPr lang="nb-NO" sz="2800" b="1" dirty="0"/>
              <a:t>Nå er det tid for å bare nyte båtlivet og gjøre det du orker.</a:t>
            </a:r>
          </a:p>
          <a:p>
            <a:r>
              <a:rPr lang="nb-NO" sz="2800" b="1" dirty="0"/>
              <a:t>Det er velfortjent!!!!</a:t>
            </a:r>
          </a:p>
          <a:p>
            <a:endParaRPr lang="nb-NO" sz="2800" b="1" dirty="0"/>
          </a:p>
          <a:p>
            <a:r>
              <a:rPr lang="nb-NO" sz="2800" b="1" dirty="0"/>
              <a:t>17 år der du startet som styremedlem.</a:t>
            </a:r>
          </a:p>
          <a:p>
            <a:r>
              <a:rPr lang="nb-NO" sz="2800" b="1" dirty="0"/>
              <a:t>Deretter ble du Bryggesjef i Sundet. </a:t>
            </a:r>
          </a:p>
          <a:p>
            <a:r>
              <a:rPr lang="nb-NO" sz="2800" b="1" dirty="0"/>
              <a:t>De to siste årene har du vært nestleder. </a:t>
            </a:r>
          </a:p>
          <a:p>
            <a:endParaRPr lang="nb-NO" sz="2800" b="1" dirty="0"/>
          </a:p>
          <a:p>
            <a:r>
              <a:rPr lang="nb-NO" sz="2800" b="1" dirty="0"/>
              <a:t>Tusen takk fra oss alle for alt du har</a:t>
            </a:r>
          </a:p>
          <a:p>
            <a:r>
              <a:rPr lang="nb-NO" sz="2800" b="1" dirty="0"/>
              <a:t> bidratt med i alle disse årene.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859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F8D3E3-B878-CEAD-C26A-4D6E3DC9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4" y="365125"/>
            <a:ext cx="10546976" cy="3332214"/>
          </a:xfrm>
        </p:spPr>
        <p:txBody>
          <a:bodyPr>
            <a:noAutofit/>
          </a:bodyPr>
          <a:lstStyle/>
          <a:p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1: 	Godkjenning av innkalling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2: 	Valg av møteleder og referent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3: 	Valg av 2 delegater til å skrive    under protokollen.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4: 	Registrering av stemmeberettiget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nb-NO" sz="4000" dirty="0"/>
          </a:p>
        </p:txBody>
      </p:sp>
      <p:pic>
        <p:nvPicPr>
          <p:cNvPr id="1026" name="Picture 2" descr="DFS Grasrot">
            <a:extLst>
              <a:ext uri="{FF2B5EF4-FFF2-40B4-BE49-F238E27FC236}">
                <a16:creationId xmlns:a16="http://schemas.microsoft.com/office/drawing/2014/main" id="{E442F810-359D-AD78-FD9F-E96B29E24B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1" y="3697339"/>
            <a:ext cx="7745506" cy="27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59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8C375FC-C620-9367-898E-340AC1E16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09" y="0"/>
            <a:ext cx="4795679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8A8A96D-CCB5-28A1-221A-48C376D5513A}"/>
              </a:ext>
            </a:extLst>
          </p:cNvPr>
          <p:cNvSpPr txBox="1"/>
          <p:nvPr/>
        </p:nvSpPr>
        <p:spPr>
          <a:xfrm>
            <a:off x="779488" y="809469"/>
            <a:ext cx="607101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latin typeface="Arial Rounded MT Bold" panose="020F0704030504030204" pitchFamily="34" charset="0"/>
              </a:rPr>
              <a:t>Bryggesjef 2, i Sundet.</a:t>
            </a:r>
            <a:br>
              <a:rPr lang="nb-NO" sz="4000" dirty="0">
                <a:latin typeface="Arial Rounded MT Bold" panose="020F0704030504030204" pitchFamily="34" charset="0"/>
              </a:rPr>
            </a:br>
            <a:r>
              <a:rPr lang="nb-NO" sz="4000" dirty="0">
                <a:latin typeface="Arial Rounded MT Bold" panose="020F0704030504030204" pitchFamily="34" charset="0"/>
              </a:rPr>
              <a:t>Jon Sveen-Pedersen</a:t>
            </a:r>
            <a:br>
              <a:rPr lang="nb-NO" sz="4000" dirty="0">
                <a:latin typeface="Arial Rounded MT Bold" panose="020F0704030504030204" pitchFamily="34" charset="0"/>
              </a:rPr>
            </a:br>
            <a:br>
              <a:rPr lang="nb-NO" dirty="0">
                <a:latin typeface="+mn-lt"/>
              </a:rPr>
            </a:br>
            <a:r>
              <a:rPr lang="nb-NO" sz="2800" dirty="0">
                <a:latin typeface="+mn-lt"/>
              </a:rPr>
              <a:t>Takk for dine 2 år i styret som bryggesjef 2 i Sundet. </a:t>
            </a:r>
            <a:br>
              <a:rPr lang="nb-NO" sz="2800" dirty="0">
                <a:latin typeface="+mn-lt"/>
              </a:rPr>
            </a:br>
            <a:br>
              <a:rPr lang="nb-NO" sz="2800" dirty="0">
                <a:latin typeface="+mn-lt"/>
              </a:rPr>
            </a:br>
            <a:r>
              <a:rPr lang="nb-NO" sz="2800" dirty="0">
                <a:latin typeface="+mn-lt"/>
              </a:rPr>
              <a:t>Du slipper ikke helt unna, da din kone fortsatt blir sittende i styret. Så vi håper du fortsatt vil være god støtte for henne da båtplasser skal deles ut. </a:t>
            </a:r>
          </a:p>
          <a:p>
            <a:r>
              <a:rPr lang="nb-NO" sz="2800" dirty="0"/>
              <a:t>Tusen takk for din innsats!</a:t>
            </a:r>
            <a:br>
              <a:rPr lang="nb-NO" sz="2800" dirty="0">
                <a:latin typeface="+mn-lt"/>
              </a:rPr>
            </a:b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64321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5A009C-568D-57DA-598D-09EA0B71F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70" y="569341"/>
            <a:ext cx="6049932" cy="594739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C07F532-D674-2E18-E4EA-E4A267200187}"/>
              </a:ext>
            </a:extLst>
          </p:cNvPr>
          <p:cNvSpPr txBox="1"/>
          <p:nvPr/>
        </p:nvSpPr>
        <p:spPr>
          <a:xfrm>
            <a:off x="764498" y="884420"/>
            <a:ext cx="37175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Arial Rounded MT Bold" panose="020F0704030504030204" pitchFamily="34" charset="0"/>
              </a:rPr>
              <a:t>Styremedlem Tom Langeid</a:t>
            </a:r>
          </a:p>
          <a:p>
            <a:endParaRPr lang="nb-NO" sz="3600" dirty="0">
              <a:latin typeface="Arial Rounded MT Bold" panose="020F0704030504030204" pitchFamily="34" charset="0"/>
            </a:endParaRPr>
          </a:p>
          <a:p>
            <a:r>
              <a:rPr lang="nb-NO" sz="2800" dirty="0">
                <a:latin typeface="Arial Rounded MT Bold" panose="020F0704030504030204" pitchFamily="34" charset="0"/>
              </a:rPr>
              <a:t>Vi takker deg for innsatsen. </a:t>
            </a:r>
          </a:p>
          <a:p>
            <a:r>
              <a:rPr lang="nb-NO" sz="2800" dirty="0">
                <a:latin typeface="Arial Rounded MT Bold" panose="020F0704030504030204" pitchFamily="34" charset="0"/>
              </a:rPr>
              <a:t>2 år som styremedlem denne omgangen. Nå er det bare å klargjøre båten og nyte sommeren igjen. </a:t>
            </a:r>
          </a:p>
          <a:p>
            <a:r>
              <a:rPr lang="nb-NO" sz="2800" dirty="0">
                <a:latin typeface="Arial Rounded MT Bold" panose="020F0704030504030204" pitchFamily="34" charset="0"/>
              </a:rPr>
              <a:t>Tusen takk!</a:t>
            </a:r>
          </a:p>
        </p:txBody>
      </p:sp>
    </p:spTree>
    <p:extLst>
      <p:ext uri="{BB962C8B-B14F-4D97-AF65-F5344CB8AC3E}">
        <p14:creationId xmlns:p14="http://schemas.microsoft.com/office/powerpoint/2010/main" val="3935591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067DA9E-330C-F983-5688-78177CE60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53" y="464695"/>
            <a:ext cx="5365412" cy="524655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48055E0-F9BA-608B-BB84-9662AD77E9BB}"/>
              </a:ext>
            </a:extLst>
          </p:cNvPr>
          <p:cNvSpPr txBox="1"/>
          <p:nvPr/>
        </p:nvSpPr>
        <p:spPr>
          <a:xfrm>
            <a:off x="557036" y="899410"/>
            <a:ext cx="61201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Varamedlem Christoffer Røsegg</a:t>
            </a:r>
          </a:p>
          <a:p>
            <a:endParaRPr lang="nb-NO" sz="3600" dirty="0"/>
          </a:p>
          <a:p>
            <a:r>
              <a:rPr lang="nb-NO" sz="3600" dirty="0"/>
              <a:t>Takk for ditt bidrag som varamedlem de siste 2 årene. </a:t>
            </a:r>
          </a:p>
          <a:p>
            <a:r>
              <a:rPr lang="nb-NO" sz="3600" dirty="0"/>
              <a:t>Nyt livet i fjorden! Men og vi håper så klart å se dere igjen her i Vorma og på Mjøsa. </a:t>
            </a:r>
          </a:p>
        </p:txBody>
      </p:sp>
    </p:spTree>
    <p:extLst>
      <p:ext uri="{BB962C8B-B14F-4D97-AF65-F5344CB8AC3E}">
        <p14:creationId xmlns:p14="http://schemas.microsoft.com/office/powerpoint/2010/main" val="2342298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22167A39-7050-927B-4D2C-4193A6C6F826}"/>
              </a:ext>
            </a:extLst>
          </p:cNvPr>
          <p:cNvSpPr txBox="1"/>
          <p:nvPr/>
        </p:nvSpPr>
        <p:spPr>
          <a:xfrm>
            <a:off x="1244183" y="1693889"/>
            <a:ext cx="9099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latin typeface="Algerian" panose="04020705040A02060702" pitchFamily="82" charset="0"/>
              </a:rPr>
              <a:t>Arrangementskomite.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988707-2B8E-9CA1-6F8D-1D6745B25525}"/>
              </a:ext>
            </a:extLst>
          </p:cNvPr>
          <p:cNvSpPr txBox="1"/>
          <p:nvPr/>
        </p:nvSpPr>
        <p:spPr>
          <a:xfrm>
            <a:off x="2083634" y="3429000"/>
            <a:ext cx="7000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Arial Black" panose="020B0A04020102020204" pitchFamily="34" charset="0"/>
              </a:rPr>
              <a:t>Hvem vil være med? </a:t>
            </a:r>
          </a:p>
        </p:txBody>
      </p:sp>
    </p:spTree>
    <p:extLst>
      <p:ext uri="{BB962C8B-B14F-4D97-AF65-F5344CB8AC3E}">
        <p14:creationId xmlns:p14="http://schemas.microsoft.com/office/powerpoint/2010/main" val="3287844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15CD38F-AA03-8217-9BEB-D88B08BC7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14" y="1465116"/>
            <a:ext cx="3620530" cy="359581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8FEE38A-1CD1-FC0D-D8F8-B64C187748E5}"/>
              </a:ext>
            </a:extLst>
          </p:cNvPr>
          <p:cNvSpPr txBox="1"/>
          <p:nvPr/>
        </p:nvSpPr>
        <p:spPr>
          <a:xfrm>
            <a:off x="449705" y="446869"/>
            <a:ext cx="68804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Før vi går vil gjerne Tor Hellerud fra Arrangementskomiteen si noen ord. </a:t>
            </a:r>
          </a:p>
          <a:p>
            <a:endParaRPr lang="nb-NO" sz="3600" b="1" dirty="0"/>
          </a:p>
          <a:p>
            <a:r>
              <a:rPr lang="nb-NO" sz="3600" b="1" dirty="0"/>
              <a:t>Men vi i Styret vil takke dere alle for at dere kom og vi ønsker dere alle vel hjem. </a:t>
            </a:r>
            <a:br>
              <a:rPr lang="nb-NO" sz="3600" b="1" dirty="0"/>
            </a:br>
            <a:r>
              <a:rPr lang="nb-NO" sz="3600" b="1" dirty="0"/>
              <a:t>Vi sees snart på bryggene og i havnene til dugnad. </a:t>
            </a:r>
            <a:br>
              <a:rPr lang="nb-NO" sz="3600" b="1" dirty="0"/>
            </a:br>
            <a:r>
              <a:rPr lang="nb-NO" sz="3600" b="1" dirty="0"/>
              <a:t>Ser frem til en ny sesong med dere alle!!!</a:t>
            </a:r>
          </a:p>
        </p:txBody>
      </p:sp>
    </p:spTree>
    <p:extLst>
      <p:ext uri="{BB962C8B-B14F-4D97-AF65-F5344CB8AC3E}">
        <p14:creationId xmlns:p14="http://schemas.microsoft.com/office/powerpoint/2010/main" val="119296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3E3919-6A28-C692-3656-6FA3EF89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6600" dirty="0">
                <a:latin typeface="Arial Rounded MT Bold" panose="020F0704030504030204" pitchFamily="34" charset="0"/>
              </a:rPr>
              <a:t>Årsberetninger:</a:t>
            </a:r>
            <a:br>
              <a:rPr lang="nb-NO" sz="6600" dirty="0">
                <a:latin typeface="Arial Rounded MT Bold" panose="020F0704030504030204" pitchFamily="34" charset="0"/>
              </a:rPr>
            </a:br>
            <a:r>
              <a:rPr lang="nb-NO" sz="3600" dirty="0">
                <a:latin typeface="Arial Rounded MT Bold" panose="020F0704030504030204" pitchFamily="34" charset="0"/>
              </a:rPr>
              <a:t>* Årsberetning av Leder Monica Olsen</a:t>
            </a:r>
            <a:r>
              <a:rPr lang="nb-NO" sz="6600" dirty="0"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F316CA-141D-DBD7-3BDB-9F61F7E713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sz="3200" b="1" dirty="0"/>
              <a:t>Årsberetning av Bryggesjef på Ørbekk, Tor Rognstad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420AA91-8FC3-E856-9923-729FFFECD1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sz="3200" b="1" dirty="0"/>
              <a:t>Årsberetning av Havnesjef i Sundet, Lars Røyse.</a:t>
            </a:r>
          </a:p>
          <a:p>
            <a:r>
              <a:rPr lang="nb-NO" sz="3200" b="1" dirty="0"/>
              <a:t>Årsberetning Arrangementskomite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077E662-B143-3CDC-C6B2-47837927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7" y="3732551"/>
            <a:ext cx="4957763" cy="265872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B0FEE32-95E4-CF62-A5F9-9D68D3BD3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2982725"/>
            <a:ext cx="5665694" cy="34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CF2147-94D7-074E-7399-FEC35C83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792807" cy="531812"/>
          </a:xfrm>
        </p:spPr>
        <p:txBody>
          <a:bodyPr/>
          <a:lstStyle/>
          <a:p>
            <a:r>
              <a:rPr lang="nb-NO" b="1" dirty="0">
                <a:latin typeface="Arial Rounded MT Bold" panose="020F0704030504030204" pitchFamily="34" charset="0"/>
              </a:rPr>
              <a:t>Årsberetning fra Leder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9103B43-B105-4478-30BD-2E812D970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06" y="457200"/>
            <a:ext cx="4443846" cy="5958589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2FFB325-D2F9-BFF9-2FA6-FAE56DDF3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636" y="1274164"/>
            <a:ext cx="5861154" cy="4594824"/>
          </a:xfrm>
        </p:spPr>
        <p:txBody>
          <a:bodyPr>
            <a:normAutofit/>
          </a:bodyPr>
          <a:lstStyle/>
          <a:p>
            <a:r>
              <a:rPr lang="nb-NO" sz="2000" b="1" dirty="0"/>
              <a:t>Vi startet etter Årsmøtet i 2023 med noen hårete mål, i tillegg til å vedlikeholde anleggene, tilrettelegge bedre og ta vare på medlemmer samt informere.</a:t>
            </a:r>
          </a:p>
          <a:p>
            <a:r>
              <a:rPr lang="nb-NO" sz="2000" b="1" dirty="0"/>
              <a:t> Gikk ut fra en trygg brygge, plumpet vi ut i ukjent terreng, som kan minne om ei hengemyr ut bunn. </a:t>
            </a:r>
          </a:p>
          <a:p>
            <a:r>
              <a:rPr lang="nb-NO" sz="2000" b="1" dirty="0"/>
              <a:t>Vi måtte hoppe ut i politikken!</a:t>
            </a:r>
            <a:br>
              <a:rPr lang="nb-NO" sz="2000" b="1" dirty="0"/>
            </a:br>
            <a:endParaRPr lang="nb-NO" sz="2000" b="1" dirty="0"/>
          </a:p>
          <a:p>
            <a:r>
              <a:rPr lang="nb-NO" sz="2800" b="1" dirty="0"/>
              <a:t>Hvordan gikk det og hvor vi står i dag?</a:t>
            </a:r>
          </a:p>
        </p:txBody>
      </p:sp>
    </p:spTree>
    <p:extLst>
      <p:ext uri="{BB962C8B-B14F-4D97-AF65-F5344CB8AC3E}">
        <p14:creationId xmlns:p14="http://schemas.microsoft.com/office/powerpoint/2010/main" val="115079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2781A9-A9B1-CCD4-19C2-3A44ADE32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4892"/>
            <a:ext cx="3932237" cy="4227226"/>
          </a:xfrm>
        </p:spPr>
        <p:txBody>
          <a:bodyPr>
            <a:normAutofit fontScale="90000"/>
          </a:bodyPr>
          <a:lstStyle/>
          <a:p>
            <a:r>
              <a:rPr lang="nb-NO" sz="2700" b="1" dirty="0"/>
              <a:t>21 april.  </a:t>
            </a:r>
            <a:r>
              <a:rPr lang="nb-NO" sz="2700" dirty="0"/>
              <a:t>Etter god hjelp fra Endre Solvang i KNBF, ble året 2023 startet med ett båtpolitisk møte der 4 tema skulle belyses og vi ønsket hjelp fra politikere da kommunalteknisk i kommunen ikke ønsket å møte oss og drøfte løsninger i disse sakene</a:t>
            </a:r>
            <a:br>
              <a:rPr lang="nb-NO" b="1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88236A2-4F23-FF17-A5DC-AABE66589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242216"/>
            <a:ext cx="3932237" cy="1626772"/>
          </a:xfrm>
        </p:spPr>
        <p:txBody>
          <a:bodyPr>
            <a:normAutofit fontScale="92500" lnSpcReduction="10000"/>
          </a:bodyPr>
          <a:lstStyle/>
          <a:p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Bilde: </a:t>
            </a:r>
            <a:br>
              <a:rPr lang="nb-NO" dirty="0">
                <a:solidFill>
                  <a:srgbClr val="242424"/>
                </a:solidFill>
                <a:latin typeface="Segoe UI" panose="020B0502040204020203" pitchFamily="34" charset="0"/>
              </a:rPr>
            </a:br>
            <a:r>
              <a:rPr lang="nb-NO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Fv</a:t>
            </a:r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Erik Sagen(VBF), Lars Røyse(VBF), Tor Rognstad(VBF), Christoffer Røsegg(VBF), Katarina Ottesen(Frp Eidsvoll) Endre Solvang (KNBF), Tor André Johnsen(</a:t>
            </a:r>
            <a:r>
              <a:rPr lang="nb-NO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Frp,justiskomiteen</a:t>
            </a:r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Hedmark),Øyvind Blakset(Frp Eidsvoll), Monica Olsen(VBF) og Tom Langeid (VBF)</a:t>
            </a:r>
            <a:endParaRPr lang="nb-NO" dirty="0"/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0A9D5F57-8E97-4331-F145-6804D5FFCE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r="8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343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91DD9-9DB1-8E61-DA45-BE567621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1094"/>
            <a:ext cx="3852133" cy="3266013"/>
          </a:xfrm>
        </p:spPr>
        <p:txBody>
          <a:bodyPr>
            <a:normAutofit/>
          </a:bodyPr>
          <a:lstStyle/>
          <a:p>
            <a:pPr algn="l" fontAlgn="base"/>
            <a:b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nb-NO" dirty="0"/>
            </a:b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6632A10-186F-C101-9942-BBFAFE263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15" y="974361"/>
            <a:ext cx="6397573" cy="4733019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46349CA-8B93-11B4-C6B5-7F5CD70DB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3075" y="4586990"/>
            <a:ext cx="4403699" cy="1281998"/>
          </a:xfrm>
        </p:spPr>
        <p:txBody>
          <a:bodyPr>
            <a:normAutofit/>
          </a:bodyPr>
          <a:lstStyle/>
          <a:p>
            <a:pPr algn="l" fontAlgn="base"/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På </a:t>
            </a:r>
            <a:r>
              <a:rPr lang="nb-NO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bildet,fv</a:t>
            </a:r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Monica Olsen (Leder VBF), Lars Røyse ( Havnesjef VBF), Lars Baastad( Bane Nor),Leif Erik Hafstad(prosjekt direktør, Bane Nor) Erik Sagen (VBF), Stortingsrepresentant Frp, Tor André Johnsen.</a:t>
            </a:r>
          </a:p>
          <a:p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471E14B-B2EA-564B-0017-E4C32514374A}"/>
              </a:ext>
            </a:extLst>
          </p:cNvPr>
          <p:cNvSpPr txBox="1"/>
          <p:nvPr/>
        </p:nvSpPr>
        <p:spPr>
          <a:xfrm>
            <a:off x="554636" y="614597"/>
            <a:ext cx="440369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Ett håndtrykk som sier mer enn 1000 ord. </a:t>
            </a:r>
          </a:p>
          <a:p>
            <a:endParaRPr lang="nb-NO" b="1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nb-NO" sz="1800" b="1" dirty="0"/>
              <a:t>28 april 2023 </a:t>
            </a:r>
            <a:r>
              <a:rPr lang="nb-NO" sz="1800" dirty="0"/>
              <a:t>fikk vi møte med </a:t>
            </a:r>
            <a:r>
              <a:rPr lang="nb-NO" sz="1800" dirty="0" err="1"/>
              <a:t>bl.a</a:t>
            </a:r>
            <a:r>
              <a:rPr lang="nb-NO" sz="1800" dirty="0"/>
              <a:t> prosjekt direktør i Bane Nor, Leif Erik Hafstad som følge av det båtpolitiske møte vi hadde. Tor Andre Jonsen isenesatte dette og var med oss. </a:t>
            </a:r>
            <a:br>
              <a:rPr lang="nb-NO" sz="1800" dirty="0"/>
            </a:br>
            <a:r>
              <a:rPr lang="nb-NO" sz="1800" dirty="0"/>
              <a:t>Hovedtema var erosjon i båthavnen, men parkeringsproblemet ble også drøftet. </a:t>
            </a:r>
          </a:p>
          <a:p>
            <a:endParaRPr lang="nb-NO" dirty="0"/>
          </a:p>
          <a:p>
            <a:r>
              <a:rPr lang="nb-NO" sz="1800" dirty="0"/>
              <a:t>I etterkant av dette møtet, har Bane Nor jobbet videre med begge saker. </a:t>
            </a:r>
            <a:br>
              <a:rPr lang="nb-NO" sz="1800" dirty="0"/>
            </a:br>
            <a:br>
              <a:rPr lang="nb-NO" sz="1600" dirty="0">
                <a:solidFill>
                  <a:srgbClr val="242424"/>
                </a:solidFill>
                <a:latin typeface="Segoe UI" panose="020B0502040204020203" pitchFamily="34" charset="0"/>
              </a:rPr>
            </a:b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69504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8FCF6C-2D1D-EECF-3783-2643F81C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4774"/>
            <a:ext cx="6790205" cy="43546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Erosjonsproblem i båthavnen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10186CA-64EA-8373-985C-5E3D0350D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974362"/>
            <a:ext cx="4969577" cy="5426438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422202-3EFB-46C2-DAA0-3142EE9C1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974361"/>
            <a:ext cx="4966403" cy="5426439"/>
          </a:xfrm>
        </p:spPr>
        <p:txBody>
          <a:bodyPr>
            <a:normAutofit/>
          </a:bodyPr>
          <a:lstStyle/>
          <a:p>
            <a:r>
              <a:rPr lang="nb-NO" sz="1800" b="1" dirty="0"/>
              <a:t>Status: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28 april 2023: S</a:t>
            </a:r>
            <a:r>
              <a:rPr lang="nb-NO" dirty="0"/>
              <a:t>endt skriftlig klage til Banesjef Tormod Bergerud, med kopi til Leif-Arne Hafstad(Bane Nor). </a:t>
            </a:r>
            <a:br>
              <a:rPr lang="nb-NO" dirty="0"/>
            </a:br>
            <a:r>
              <a:rPr lang="nb-NO" dirty="0"/>
              <a:t>Denne klagen blir liggende over Bane Nor i lang tid fremover. Kommer det frem problemer i etterkant, er denne klagen fortsatt gyldig. 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6 februar 2024: </a:t>
            </a:r>
            <a:r>
              <a:rPr lang="nb-NO" dirty="0"/>
              <a:t>Kulturminnemyndighet har sagt seg positiv til flytting av rør bort til båtslippen.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4 mars 2024: </a:t>
            </a:r>
            <a:r>
              <a:rPr lang="nb-NO" dirty="0"/>
              <a:t>Nødvendige byggesøknader til Eidsvoll kommune og statsforvalter blir sendt så snart fristen for nabovarsel har gått ut.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11 mars 2024: </a:t>
            </a:r>
            <a:r>
              <a:rPr lang="nb-NO" dirty="0"/>
              <a:t>VBF er i møte med Bane Nor (Odd-Arvid Rønning)og ønsker å få plan for når graving i Sundet skal begynne, da det ble hentydet til at denne var klar.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18 mars 2024: </a:t>
            </a:r>
            <a:r>
              <a:rPr lang="nb-NO" dirty="0"/>
              <a:t>Frist for nabovarsel går ut.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26 mars 2024: </a:t>
            </a:r>
            <a:r>
              <a:rPr lang="nb-NO" dirty="0"/>
              <a:t>Purret til Bane Nor(O-A R) på planen for ferdigstilling av utbyggingsprosjektet.  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Bilde: Tatt med drone av </a:t>
            </a:r>
            <a:r>
              <a:rPr lang="nb-NO" b="1" dirty="0" err="1"/>
              <a:t>Øysten</a:t>
            </a:r>
            <a:r>
              <a:rPr lang="nb-NO" b="1" dirty="0"/>
              <a:t> H. </a:t>
            </a:r>
            <a:r>
              <a:rPr lang="nb-NO" b="1" dirty="0" err="1"/>
              <a:t>Anderesen</a:t>
            </a:r>
            <a:endParaRPr lang="nb-NO" b="1" dirty="0"/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728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12E2B9-18B7-B8C4-1B56-7A961335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42013"/>
          </a:xfrm>
        </p:spPr>
        <p:txBody>
          <a:bodyPr/>
          <a:lstStyle/>
          <a:p>
            <a:r>
              <a:rPr lang="nb-NO" b="1" dirty="0">
                <a:latin typeface="Arial Rounded MT Bold" panose="020F0704030504030204" pitchFamily="34" charset="0"/>
              </a:rPr>
              <a:t>Skjoldnestangen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62F0136-2C98-43EB-4590-E75A72207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8" y="1304144"/>
            <a:ext cx="3936032" cy="4873625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D65EB4-A0F3-7FD7-10C9-31D3B2A29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744" y="1304144"/>
            <a:ext cx="5911528" cy="5801194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Har ikke kommet videre i å få en varig kontrakt på at vi har heiseplass for båter i dette området, eller har krav på erstatningsplass om denne ikke blir tilgjengelig. </a:t>
            </a:r>
          </a:p>
          <a:p>
            <a:pPr marL="285750" indent="-285750">
              <a:buFontTx/>
              <a:buChar char="-"/>
            </a:pPr>
            <a:r>
              <a:rPr lang="nb-NO" dirty="0"/>
              <a:t>Heller ikke fått bekreftet at kommunen skal lage en plan på at de melder fast til oss, om Skjoldnestangen bli stengt i perioder pga arrangement i båtsesongen.</a:t>
            </a:r>
          </a:p>
          <a:p>
            <a:pPr marL="285750" indent="-285750">
              <a:buFontTx/>
              <a:buChar char="-"/>
            </a:pPr>
            <a:r>
              <a:rPr lang="nb-NO" dirty="0"/>
              <a:t>Har vært i kontakt med Stian Elvik i kommunen, han var positiv til at det skal merkes på asfalt der lastebil må stå, ved båt utsett/opptak.</a:t>
            </a:r>
          </a:p>
          <a:p>
            <a:pPr marL="285750" indent="-285750">
              <a:buFontTx/>
              <a:buChar char="-"/>
            </a:pPr>
            <a:r>
              <a:rPr lang="nb-NO" dirty="0"/>
              <a:t>Stian sa at dett skulle de ta tak i så fort som mulig da det ikke innebar store kostnader og maling hadde de. Dette ble sagt i juli 2023. Men kun muntlig på telefon dessverre.</a:t>
            </a:r>
          </a:p>
          <a:p>
            <a:pPr marL="285750" indent="-285750">
              <a:buFontTx/>
              <a:buChar char="-"/>
            </a:pPr>
            <a:r>
              <a:rPr lang="nb-NO" dirty="0"/>
              <a:t>Grunnen til merking er for å unngå parkering av gjester og bobiler her.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Har sjekket med Morten Bråten i Hurdal, hvor nærmeste sted som er egnet og åpen for alle.</a:t>
            </a:r>
            <a:br>
              <a:rPr lang="nb-NO" dirty="0"/>
            </a:br>
            <a:r>
              <a:rPr lang="nb-NO" dirty="0"/>
              <a:t>Det er </a:t>
            </a:r>
            <a:r>
              <a:rPr lang="nb-NO" dirty="0" err="1"/>
              <a:t>Evjua</a:t>
            </a:r>
            <a:r>
              <a:rPr lang="nb-NO" dirty="0"/>
              <a:t> Strandpark på Skreia. </a:t>
            </a:r>
            <a:br>
              <a:rPr lang="nb-NO" dirty="0"/>
            </a:br>
            <a:r>
              <a:rPr lang="nb-NO" dirty="0"/>
              <a:t>Ekstra kostnad med å måtte kjøre hit er 8000 kr, om du kommer til stengt område her i Eidsvoll pga arrangement.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9947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9880</TotalTime>
  <Words>2535</Words>
  <Application>Microsoft Office PowerPoint</Application>
  <PresentationFormat>Widescreen</PresentationFormat>
  <Paragraphs>161</Paragraphs>
  <Slides>34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45" baseType="lpstr">
      <vt:lpstr>Algerian</vt:lpstr>
      <vt:lpstr>Arial</vt:lpstr>
      <vt:lpstr>Arial Black</vt:lpstr>
      <vt:lpstr>Arial Rounded MT Bold</vt:lpstr>
      <vt:lpstr>Calibri</vt:lpstr>
      <vt:lpstr>Calibri Light</vt:lpstr>
      <vt:lpstr>DM Serif Display</vt:lpstr>
      <vt:lpstr>Helvetica Neue</vt:lpstr>
      <vt:lpstr>Segoe UI</vt:lpstr>
      <vt:lpstr>Times New Roman</vt:lpstr>
      <vt:lpstr>Office-tema</vt:lpstr>
      <vt:lpstr>Årsmøte </vt:lpstr>
      <vt:lpstr>Dato og tid: tirsdag, 2 april, klokken 19.00  Servering: Kringle og kaffe.   Annet drikke betaler dere selv og kan kjøpes på stedet.  </vt:lpstr>
      <vt:lpstr>Sak 1:  Godkjenning av innkalling Sak 2:  Valg av møteleder og referent Sak 3:  Valg av 2 delegater til å skrive    under protokollen. Sak 4:  Registrering av stemmeberettiget </vt:lpstr>
      <vt:lpstr>Årsberetninger: * Årsberetning av Leder Monica Olsen.</vt:lpstr>
      <vt:lpstr>Årsberetning fra Leder</vt:lpstr>
      <vt:lpstr>21 april.  Etter god hjelp fra Endre Solvang i KNBF, ble året 2023 startet med ett båtpolitisk møte der 4 tema skulle belyses og vi ønsket hjelp fra politikere da kommunalteknisk i kommunen ikke ønsket å møte oss og drøfte løsninger i disse sakene </vt:lpstr>
      <vt:lpstr>   </vt:lpstr>
      <vt:lpstr>Erosjonsproblem i båthavnen</vt:lpstr>
      <vt:lpstr>Skjoldnestangen</vt:lpstr>
      <vt:lpstr>Parkering i havnen (Sundet).</vt:lpstr>
      <vt:lpstr>Ørbekk/Støjordet Båthavn</vt:lpstr>
      <vt:lpstr>Forespørsel fra ett medlem.</vt:lpstr>
      <vt:lpstr>18 juni 2023.</vt:lpstr>
      <vt:lpstr>Offisiell åpning av Servicebrygge og servicebygg i Sundet.  - Dusj,toaletter og vaskemaskin tilgjengelig for båtfolket ved gjestebryggene  - Gratis septiktømming for båter med septiktank og de med porta-potti.  Bilde: Jon Svee-Pedersen demonstrere tømming for daværende Ordfører Hege Svendsen og for leder VBF, Monica Olsen.</vt:lpstr>
      <vt:lpstr>Dorr-Friluftsområde- Re-etablering av båthavn</vt:lpstr>
      <vt:lpstr>Informasjon ut til medlemmene.</vt:lpstr>
      <vt:lpstr>Møtevirksomhet 2023/24</vt:lpstr>
      <vt:lpstr>NORBOAT sponser VBF til å bli en mer Miljøvennlig havn.</vt:lpstr>
      <vt:lpstr> </vt:lpstr>
      <vt:lpstr>Årsberetning av havnesjef, Sundet Havnesjef Lars Røyse og Bryggesjef Jon Sveen-Pedersen</vt:lpstr>
      <vt:lpstr>Årsberetning av Bryggesjef, Ørbekk/Støjordet      Tor Rognstad</vt:lpstr>
      <vt:lpstr>Årsberetning fra Arrangementskomite</vt:lpstr>
      <vt:lpstr>Årsregnskap og Budsjett av kasserer.        Øystein Ulvin</vt:lpstr>
      <vt:lpstr>Valgkomiteens innstilling 2024 av Tor Hellerud og Roger Henriksen</vt:lpstr>
      <vt:lpstr>   Styret 2023</vt:lpstr>
      <vt:lpstr>PowerPoint-presentasjon</vt:lpstr>
      <vt:lpstr>Valgkomite 2024</vt:lpstr>
      <vt:lpstr>Vorma Båtforening vil takke utgående styremedlemmer for deres innsats! Roy Hansen, Jon Sveen-Pedersen, Tom Langeid og Christoffer Røsegg.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Årsmøte</dc:title>
  <dc:creator>Monica Olsen</dc:creator>
  <cp:lastModifiedBy>Monica Olsen</cp:lastModifiedBy>
  <cp:revision>2</cp:revision>
  <dcterms:created xsi:type="dcterms:W3CDTF">2024-03-26T12:05:53Z</dcterms:created>
  <dcterms:modified xsi:type="dcterms:W3CDTF">2024-04-02T09:41:03Z</dcterms:modified>
</cp:coreProperties>
</file>